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4982" r:id="rId1"/>
    <p:sldMasterId id="2147485022" r:id="rId2"/>
    <p:sldMasterId id="2147485005" r:id="rId3"/>
    <p:sldMasterId id="2147484992" r:id="rId4"/>
    <p:sldMasterId id="2147484984" r:id="rId5"/>
    <p:sldMasterId id="2147485013" r:id="rId6"/>
    <p:sldMasterId id="2147485019" r:id="rId7"/>
    <p:sldMasterId id="2147485016" r:id="rId8"/>
    <p:sldMasterId id="2147485010" r:id="rId9"/>
    <p:sldMasterId id="2147484985" r:id="rId10"/>
    <p:sldMasterId id="2147485007" r:id="rId11"/>
  </p:sldMasterIdLst>
  <p:notesMasterIdLst>
    <p:notesMasterId r:id="rId44"/>
  </p:notesMasterIdLst>
  <p:handoutMasterIdLst>
    <p:handoutMasterId r:id="rId45"/>
  </p:handoutMasterIdLst>
  <p:sldIdLst>
    <p:sldId id="302" r:id="rId12"/>
    <p:sldId id="343" r:id="rId13"/>
    <p:sldId id="354" r:id="rId14"/>
    <p:sldId id="375" r:id="rId15"/>
    <p:sldId id="374" r:id="rId16"/>
    <p:sldId id="382" r:id="rId17"/>
    <p:sldId id="376" r:id="rId18"/>
    <p:sldId id="351" r:id="rId19"/>
    <p:sldId id="327" r:id="rId20"/>
    <p:sldId id="377" r:id="rId21"/>
    <p:sldId id="378" r:id="rId22"/>
    <p:sldId id="356" r:id="rId23"/>
    <p:sldId id="357" r:id="rId24"/>
    <p:sldId id="358" r:id="rId25"/>
    <p:sldId id="370" r:id="rId26"/>
    <p:sldId id="381" r:id="rId27"/>
    <p:sldId id="35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62" r:id="rId36"/>
    <p:sldId id="380" r:id="rId37"/>
    <p:sldId id="383" r:id="rId38"/>
    <p:sldId id="387" r:id="rId39"/>
    <p:sldId id="388" r:id="rId40"/>
    <p:sldId id="379" r:id="rId41"/>
    <p:sldId id="328" r:id="rId42"/>
    <p:sldId id="309" r:id="rId43"/>
  </p:sldIdLst>
  <p:sldSz cx="9144000" cy="5143500" type="screen16x9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565"/>
    <a:srgbClr val="E46C0A"/>
    <a:srgbClr val="0000FF"/>
    <a:srgbClr val="0000CC"/>
    <a:srgbClr val="6464E6"/>
    <a:srgbClr val="FF66FF"/>
    <a:srgbClr val="006AB0"/>
    <a:srgbClr val="81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5923" autoAdjust="0"/>
  </p:normalViewPr>
  <p:slideViewPr>
    <p:cSldViewPr snapToGrid="0" snapToObjects="1">
      <p:cViewPr varScale="1">
        <p:scale>
          <a:sx n="110" d="100"/>
          <a:sy n="110" d="100"/>
        </p:scale>
        <p:origin x="70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03E-5F20-4FE9-AE8F-91B893F34AB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EB71C-CB81-48F9-9CC9-1F57D1F346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3856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3280-4631-449D-B6CA-E374E1E336EF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4F106-CE4D-4C0B-9204-00F638B8A0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15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188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41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04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82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506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701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38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 smtClean="0"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085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dirty="0" smtClean="0">
              <a:solidFill>
                <a:srgbClr val="FF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702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58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4F106-CE4D-4C0B-9204-00F638B8A095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06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6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7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68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968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17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57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84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68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3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1270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32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0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82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84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2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8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3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33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メイン_サブタイトル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 userDrawn="1"/>
        </p:nvSpPr>
        <p:spPr>
          <a:xfrm>
            <a:off x="6115719" y="12658"/>
            <a:ext cx="2990769" cy="253916"/>
          </a:xfrm>
          <a:prstGeom prst="rect">
            <a:avLst/>
          </a:prstGeom>
          <a:noFill/>
        </p:spPr>
        <p:txBody>
          <a:bodyPr wrap="square" lIns="27000" rIns="27000" rtlCol="0" anchor="ctr" anchorCtr="0">
            <a:spAutoFit/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04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6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18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2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3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796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5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23" y="2212841"/>
            <a:ext cx="3082954" cy="7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94800" cy="5143500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59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logo_white_stack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013" y="948386"/>
            <a:ext cx="1834103" cy="583935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605290" y="1815350"/>
            <a:ext cx="7050996" cy="1116536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5" y="439283"/>
            <a:ext cx="1286667" cy="299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56038" y="1279280"/>
            <a:ext cx="56088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3CA2-A1EC-492B-A4A4-03723240CF90}" type="datetimeFigureOut">
              <a:rPr kumimoji="1" lang="ja-JP" altLang="en-US" smtClean="0"/>
              <a:t>2022/7/22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0726-53FF-4DA1-A640-CEBEA53BA2C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06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14790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738913"/>
            <a:ext cx="534753" cy="2956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r>
              <a:rPr lang="en-US" altLang="ja-JP" sz="900" b="1" dirty="0" smtClean="0">
                <a:solidFill>
                  <a:schemeClr val="tx1"/>
                </a:solidFill>
              </a:rPr>
              <a:t>/**</a:t>
            </a:r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644571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500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3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  <a:endParaRPr kumimoji="0" lang="en-US" altLang="ja-JP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HGPｺﾞｼｯｸE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3"/>
          <p:cNvSpPr>
            <a:spLocks noChangeArrowheads="1"/>
          </p:cNvSpPr>
          <p:nvPr userDrawn="1"/>
        </p:nvSpPr>
        <p:spPr bwMode="auto">
          <a:xfrm>
            <a:off x="7566049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Authorized Partner</a:t>
            </a:r>
            <a:endParaRPr kumimoji="0" lang="en-US" altLang="ja-JP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HGPｺﾞｼｯｸE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4304624" y="4916384"/>
            <a:ext cx="534753" cy="1894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65" y="198228"/>
            <a:ext cx="1220649" cy="284209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0" y="4858328"/>
            <a:ext cx="9144000" cy="0"/>
          </a:xfrm>
          <a:prstGeom prst="line">
            <a:avLst/>
          </a:prstGeom>
          <a:ln w="57150">
            <a:solidFill>
              <a:srgbClr val="646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7569032" y="4938311"/>
            <a:ext cx="1440000" cy="14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Internal </a:t>
            </a:r>
            <a:r>
              <a:rPr kumimoji="0" lang="en-US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HGPｺﾞｼｯｸE" pitchFamily="50" charset="-128"/>
                <a:cs typeface="+mn-cs"/>
              </a:rPr>
              <a:t>use only</a:t>
            </a:r>
          </a:p>
        </p:txBody>
      </p:sp>
    </p:spTree>
    <p:extLst>
      <p:ext uri="{BB962C8B-B14F-4D97-AF65-F5344CB8AC3E}">
        <p14:creationId xmlns:p14="http://schemas.microsoft.com/office/powerpoint/2010/main" val="13860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-2796"/>
            <a:ext cx="9144000" cy="611511"/>
          </a:xfrm>
          <a:prstGeom prst="rect">
            <a:avLst/>
          </a:prstGeom>
          <a:solidFill>
            <a:srgbClr val="646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 userDrawn="1"/>
        </p:nvSpPr>
        <p:spPr>
          <a:xfrm>
            <a:off x="8551701" y="192948"/>
            <a:ext cx="534753" cy="295635"/>
          </a:xfrm>
          <a:prstGeom prst="rect">
            <a:avLst/>
          </a:prstGeom>
          <a:solidFill>
            <a:schemeClr val="bg1"/>
          </a:solidFill>
          <a:ln w="12700">
            <a:solidFill>
              <a:srgbClr val="6464E6"/>
            </a:solidFill>
          </a:ln>
        </p:spPr>
        <p:txBody>
          <a:bodyPr vert="horz" lIns="27000" tIns="27000" rIns="27000" bIns="27000" rtlCol="0" anchor="ctr" anchorCtr="1"/>
          <a:lstStyle>
            <a:defPPr>
              <a:defRPr lang="ja-JP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E88B8E2-C3DB-4B2A-ADFB-45BB59B1B2E8}" type="slidenum">
              <a:rPr lang="ja-JP" altLang="en-US" sz="900" b="1" smtClean="0">
                <a:solidFill>
                  <a:schemeClr val="tx1"/>
                </a:solidFill>
              </a:rPr>
              <a:pPr algn="ctr"/>
              <a:t>‹#›</a:t>
            </a:fld>
            <a:r>
              <a:rPr lang="en-US" altLang="ja-JP" sz="900" b="1" dirty="0" smtClean="0">
                <a:solidFill>
                  <a:schemeClr val="tx1"/>
                </a:solidFill>
              </a:rPr>
              <a:t>/**</a:t>
            </a:r>
            <a:endParaRPr lang="ja-JP" alt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16" y="198228"/>
            <a:ext cx="1220649" cy="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emf"/><Relationship Id="rId10" Type="http://schemas.openxmlformats.org/officeDocument/2006/relationships/image" Target="../media/image26.png"/><Relationship Id="rId19" Type="http://schemas.microsoft.com/office/2007/relationships/hdphoto" Target="../media/hdphoto1.wdp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40.pn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/>
          <a:stretch/>
        </p:blipFill>
        <p:spPr>
          <a:xfrm>
            <a:off x="5663282" y="3274684"/>
            <a:ext cx="2853533" cy="153175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12659" y="1838695"/>
            <a:ext cx="7036650" cy="10772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AI Non-Mask </a:t>
            </a:r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Detection Application</a:t>
            </a:r>
            <a:endParaRPr lang="en-US" altLang="ja-JP" sz="3200" b="1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Material for SE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03688" y="3944640"/>
            <a:ext cx="1941223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 Light" panose="020F0302020204030204" pitchFamily="34" charset="0"/>
                <a:ea typeface="Yu Gothic UI" panose="020B0500000000000000" pitchFamily="50" charset="-128"/>
                <a:cs typeface="Calibri Light" panose="020F0302020204030204" pitchFamily="34" charset="0"/>
              </a:rPr>
              <a:t>Jul. 2022</a:t>
            </a:r>
            <a:endParaRPr lang="en-US" altLang="ja-JP" sz="1600" dirty="0">
              <a:latin typeface="Calibri Light" panose="020F0302020204030204" pitchFamily="34" charset="0"/>
              <a:ea typeface="Yu Gothic UI" panose="020B0500000000000000" pitchFamily="50" charset="-128"/>
              <a:cs typeface="Calibri Light" panose="020F03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3688" y="3577665"/>
            <a:ext cx="1840282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 Light" panose="020F0302020204030204" pitchFamily="34" charset="0"/>
                <a:ea typeface="Yu Gothic UI" panose="020B0500000000000000" pitchFamily="50" charset="-128"/>
                <a:cs typeface="Calibri Light" panose="020F0302020204030204" pitchFamily="34" charset="0"/>
              </a:rPr>
              <a:t>Document Ver.1.01</a:t>
            </a:r>
            <a:endParaRPr lang="en-US" altLang="ja-JP" sz="1600" dirty="0">
              <a:latin typeface="Calibri Light" panose="020F0302020204030204" pitchFamily="34" charset="0"/>
              <a:ea typeface="Yu Gothic UI" panose="020B0500000000000000" pitchFamily="50" charset="-128"/>
              <a:cs typeface="Calibri Light" panose="020F03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3688" y="3215304"/>
            <a:ext cx="5160449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1600" dirty="0" smtClean="0">
                <a:latin typeface="Calibri Light" panose="020F0302020204030204" pitchFamily="34" charset="0"/>
                <a:ea typeface="Yu Gothic UI" panose="020B0500000000000000" pitchFamily="50" charset="-128"/>
                <a:cs typeface="Calibri Light" panose="020F0302020204030204" pitchFamily="34" charset="0"/>
              </a:rPr>
              <a:t>App</a:t>
            </a:r>
            <a:r>
              <a:rPr lang="en-US" altLang="ja-JP" sz="1600" dirty="0">
                <a:latin typeface="Calibri Light" panose="020F0302020204030204" pitchFamily="34" charset="0"/>
                <a:ea typeface="Yu Gothic UI" panose="020B0500000000000000" pitchFamily="50" charset="-128"/>
                <a:cs typeface="Calibri Light" panose="020F0302020204030204" pitchFamily="34" charset="0"/>
              </a:rPr>
              <a:t>: AI Non-Mask Detection </a:t>
            </a:r>
            <a:endParaRPr lang="en-US" altLang="ja-JP" sz="1050" dirty="0" smtClean="0">
              <a:effectLst/>
              <a:latin typeface="Calibri Light" panose="020F0302020204030204" pitchFamily="34" charset="0"/>
              <a:ea typeface="Yu Gothic UI" panose="020B0500000000000000" pitchFamily="50" charset="-128"/>
              <a:cs typeface="Calibri Light" panose="020F030202020403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72" y="3148652"/>
            <a:ext cx="675753" cy="6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114"/>
          <p:cNvSpPr>
            <a:spLocks noChangeArrowheads="1"/>
          </p:cNvSpPr>
          <p:nvPr/>
        </p:nvSpPr>
        <p:spPr bwMode="auto">
          <a:xfrm>
            <a:off x="0" y="624283"/>
            <a:ext cx="87108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Recommended cameras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25844"/>
              </p:ext>
            </p:extLst>
          </p:nvPr>
        </p:nvGraphicFramePr>
        <p:xfrm>
          <a:off x="384049" y="1036580"/>
          <a:ext cx="4680320" cy="5567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1336">
                  <a:extLst>
                    <a:ext uri="{9D8B030D-6E8A-4147-A177-3AD203B41FA5}">
                      <a16:colId xmlns:a16="http://schemas.microsoft.com/office/drawing/2014/main" val="1672341929"/>
                    </a:ext>
                  </a:extLst>
                </a:gridCol>
                <a:gridCol w="3598984">
                  <a:extLst>
                    <a:ext uri="{9D8B030D-6E8A-4147-A177-3AD203B41FA5}">
                      <a16:colId xmlns:a16="http://schemas.microsoft.com/office/drawing/2014/main" val="3740946116"/>
                    </a:ext>
                  </a:extLst>
                </a:gridCol>
              </a:tblGrid>
              <a:tr h="231918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Product name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5MP models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32619"/>
                  </a:ext>
                </a:extLst>
              </a:tr>
              <a:tr h="282396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Model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WV-X1551LN / WV-X2251L / WV-X2551LN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05108"/>
                  </a:ext>
                </a:extLst>
              </a:tr>
            </a:tbl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5064368" y="957283"/>
            <a:ext cx="4079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Note: i-PRO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with AI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engine 4K models are not recommended as they do not satisfy the recommended detection size (120 pix or more) and angle of depression at the same time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</a:t>
            </a:r>
            <a:endParaRPr lang="en-US" altLang="ja-JP" sz="11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*See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page 25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3" name="正方形/長方形 114"/>
          <p:cNvSpPr>
            <a:spLocks noChangeArrowheads="1"/>
          </p:cNvSpPr>
          <p:nvPr/>
        </p:nvSpPr>
        <p:spPr bwMode="auto">
          <a:xfrm>
            <a:off x="-1" y="1698055"/>
            <a:ext cx="87108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Recommended installation environment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280329" y="2073804"/>
            <a:ext cx="402382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l" defTabSz="914378"/>
            <a:r>
              <a:rPr lang="en-US" altLang="ja-JP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1) Face width(a) ≥ 80 pix</a:t>
            </a:r>
            <a:endParaRPr lang="ja-JP" altLang="en-US" sz="1200" b="1" dirty="0">
              <a:solidFill>
                <a:schemeClr val="tx1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304157" y="2070127"/>
            <a:ext cx="3267041" cy="2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ctr"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l" defTabSz="914378"/>
            <a:r>
              <a:rPr lang="en-US" altLang="ja-JP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2) 5°≤ Angle of depression(</a:t>
            </a:r>
            <a:r>
              <a:rPr lang="el-GR" altLang="ja-JP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θ</a:t>
            </a:r>
            <a:r>
              <a:rPr lang="en-US" altLang="ja-JP" sz="1600" b="1" dirty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r>
              <a:rPr lang="en-US" altLang="ja-JP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≤</a:t>
            </a:r>
            <a:r>
              <a:rPr lang="en-US" altLang="ja-JP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15°</a:t>
            </a:r>
            <a:endParaRPr lang="en-US" altLang="ja-JP" sz="1100" b="1" dirty="0">
              <a:solidFill>
                <a:schemeClr val="tx1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255357" y="4037092"/>
            <a:ext cx="8888643" cy="72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 marL="285750" indent="-285750" algn="l" defTabSz="914378">
              <a:buFont typeface="Wingdings" panose="05000000000000000000" pitchFamily="2" charset="2"/>
              <a:buChar char="Ø"/>
            </a:pP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We recommend the location where subjects walk straight toward the camera, facing front.</a:t>
            </a:r>
            <a:endParaRPr lang="en-US" altLang="ja-JP" sz="1400" dirty="0" smtClean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indent="-285750" defTabSz="914378">
              <a:buFont typeface="Wingdings" panose="05000000000000000000" pitchFamily="2" charset="2"/>
              <a:buChar char="Ø"/>
            </a:pP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width(a) can be set to approx. 80 pix when adjusting the width of camera view to 4 people opening the </a:t>
            </a:r>
            <a:r>
              <a:rPr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arms.</a:t>
            </a:r>
            <a:endParaRPr lang="en-US" altLang="ja-JP" sz="1400" dirty="0" smtClean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285750" indent="-285750" defTabSz="914378">
              <a:buFont typeface="Wingdings" panose="05000000000000000000" pitchFamily="2" charset="2"/>
              <a:buChar char="Ø"/>
            </a:pP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Adjust the angle of depression from 5°to 15°to capture the front face.</a:t>
            </a:r>
            <a:endParaRPr lang="en-US" altLang="ja-JP" sz="1400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657462" y="2422325"/>
            <a:ext cx="2133755" cy="1578950"/>
            <a:chOff x="1154327" y="1306523"/>
            <a:chExt cx="3613760" cy="2496242"/>
          </a:xfrm>
        </p:grpSpPr>
        <p:pic>
          <p:nvPicPr>
            <p:cNvPr id="55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718" y="1410687"/>
              <a:ext cx="623262" cy="668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直線コネクタ 55"/>
            <p:cNvCxnSpPr/>
            <p:nvPr/>
          </p:nvCxnSpPr>
          <p:spPr>
            <a:xfrm flipV="1">
              <a:off x="1699514" y="1546193"/>
              <a:ext cx="1015208" cy="10238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11"/>
            <p:cNvSpPr>
              <a:spLocks noChangeAspect="1" noChangeArrowheads="1"/>
            </p:cNvSpPr>
            <p:nvPr/>
          </p:nvSpPr>
          <p:spPr bwMode="auto">
            <a:xfrm>
              <a:off x="1154327" y="1306523"/>
              <a:ext cx="3613760" cy="198984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/>
              <a:endParaRPr lang="ja-JP" altLang="en-US" dirty="0">
                <a:solidFill>
                  <a:srgbClr val="0A54A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71" y="2686701"/>
              <a:ext cx="1696423" cy="4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080" y="2422155"/>
              <a:ext cx="246700" cy="26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0" name="直線矢印コネクタ 59"/>
            <p:cNvCxnSpPr/>
            <p:nvPr/>
          </p:nvCxnSpPr>
          <p:spPr>
            <a:xfrm flipH="1">
              <a:off x="1154329" y="3522273"/>
              <a:ext cx="934387" cy="0"/>
            </a:xfrm>
            <a:prstGeom prst="straightConnector1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正方形/長方形 60"/>
            <p:cNvSpPr/>
            <p:nvPr/>
          </p:nvSpPr>
          <p:spPr>
            <a:xfrm>
              <a:off x="2124062" y="3316185"/>
              <a:ext cx="1697338" cy="486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rPr>
                <a:t>6.4m (21ft)</a:t>
              </a:r>
              <a:endParaRPr lang="ja-JP" altLang="en-US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>
              <a:off x="3830937" y="3522273"/>
              <a:ext cx="906584" cy="0"/>
            </a:xfrm>
            <a:prstGeom prst="straightConnector1">
              <a:avLst/>
            </a:prstGeom>
            <a:ln w="76200">
              <a:solidFill>
                <a:schemeClr val="accent6">
                  <a:lumMod val="40000"/>
                  <a:lumOff val="60000"/>
                </a:schemeClr>
              </a:solidFill>
              <a:headEnd type="none" w="med" len="me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543" y="2674976"/>
              <a:ext cx="1696423" cy="49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526" y="2428016"/>
              <a:ext cx="246700" cy="26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830" y="2428016"/>
              <a:ext cx="246700" cy="26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030" y="2422155"/>
              <a:ext cx="246700" cy="26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正方形/長方形 66"/>
            <p:cNvSpPr/>
            <p:nvPr/>
          </p:nvSpPr>
          <p:spPr>
            <a:xfrm>
              <a:off x="1592443" y="2460793"/>
              <a:ext cx="214143" cy="2422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2714722" y="1546193"/>
              <a:ext cx="496478" cy="5328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直線コネクタ 68"/>
            <p:cNvCxnSpPr/>
            <p:nvPr/>
          </p:nvCxnSpPr>
          <p:spPr>
            <a:xfrm flipV="1">
              <a:off x="1823780" y="2079035"/>
              <a:ext cx="890942" cy="6135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2714722" y="2185360"/>
              <a:ext cx="49647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1583822" y="289772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1" lang="ja-JP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4304157" y="2422872"/>
            <a:ext cx="29234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3" name="Arc 25"/>
          <p:cNvSpPr>
            <a:spLocks/>
          </p:cNvSpPr>
          <p:nvPr/>
        </p:nvSpPr>
        <p:spPr bwMode="auto">
          <a:xfrm flipH="1">
            <a:off x="5947969" y="2459880"/>
            <a:ext cx="1071324" cy="199058"/>
          </a:xfrm>
          <a:custGeom>
            <a:avLst/>
            <a:gdLst>
              <a:gd name="G0" fmla="+- 0 0 0"/>
              <a:gd name="G1" fmla="+- 351 0 0"/>
              <a:gd name="G2" fmla="+- 21600 0 0"/>
              <a:gd name="T0" fmla="*/ 21597 w 21600"/>
              <a:gd name="T1" fmla="*/ 0 h 8909"/>
              <a:gd name="T2" fmla="*/ 19832 w 21600"/>
              <a:gd name="T3" fmla="*/ 8909 h 8909"/>
              <a:gd name="T4" fmla="*/ 0 w 21600"/>
              <a:gd name="T5" fmla="*/ 351 h 8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8909" fill="none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</a:path>
              <a:path w="21600" h="8909" stroke="0" extrusionOk="0">
                <a:moveTo>
                  <a:pt x="21597" y="-1"/>
                </a:moveTo>
                <a:cubicBezTo>
                  <a:pt x="21599" y="116"/>
                  <a:pt x="21600" y="233"/>
                  <a:pt x="21600" y="351"/>
                </a:cubicBezTo>
                <a:cubicBezTo>
                  <a:pt x="21600" y="3294"/>
                  <a:pt x="20998" y="6206"/>
                  <a:pt x="19832" y="8909"/>
                </a:cubicBezTo>
                <a:lnTo>
                  <a:pt x="0" y="351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 flipH="1">
            <a:off x="4577132" y="2452279"/>
            <a:ext cx="2645264" cy="44544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76" name="Group 28"/>
          <p:cNvGrpSpPr>
            <a:grpSpLocks/>
          </p:cNvGrpSpPr>
          <p:nvPr/>
        </p:nvGrpSpPr>
        <p:grpSpPr bwMode="auto">
          <a:xfrm rot="9860163">
            <a:off x="6857129" y="2424210"/>
            <a:ext cx="305472" cy="141684"/>
            <a:chOff x="3524" y="3359"/>
            <a:chExt cx="263" cy="116"/>
          </a:xfrm>
        </p:grpSpPr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ja-JP" altLang="en-US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8" name="AutoShape 30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ja-JP" altLang="en-US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80" name="Freeform 33"/>
          <p:cNvSpPr>
            <a:spLocks/>
          </p:cNvSpPr>
          <p:nvPr/>
        </p:nvSpPr>
        <p:spPr bwMode="auto">
          <a:xfrm>
            <a:off x="5976222" y="2438914"/>
            <a:ext cx="53139" cy="220680"/>
          </a:xfrm>
          <a:custGeom>
            <a:avLst/>
            <a:gdLst>
              <a:gd name="T0" fmla="*/ 15 w 32"/>
              <a:gd name="T1" fmla="*/ 0 h 91"/>
              <a:gd name="T2" fmla="*/ 3 w 32"/>
              <a:gd name="T3" fmla="*/ 46 h 91"/>
              <a:gd name="T4" fmla="*/ 32 w 32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91">
                <a:moveTo>
                  <a:pt x="15" y="0"/>
                </a:moveTo>
                <a:cubicBezTo>
                  <a:pt x="7" y="15"/>
                  <a:pt x="0" y="31"/>
                  <a:pt x="3" y="46"/>
                </a:cubicBezTo>
                <a:cubicBezTo>
                  <a:pt x="6" y="61"/>
                  <a:pt x="19" y="76"/>
                  <a:pt x="32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2" name="Rectangle 35"/>
          <p:cNvSpPr>
            <a:spLocks noChangeArrowheads="1"/>
          </p:cNvSpPr>
          <p:nvPr/>
        </p:nvSpPr>
        <p:spPr bwMode="auto">
          <a:xfrm>
            <a:off x="5178674" y="2979383"/>
            <a:ext cx="1323282" cy="7311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83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8" y="3105027"/>
            <a:ext cx="517354" cy="5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Line 37"/>
          <p:cNvSpPr>
            <a:spLocks noChangeShapeType="1"/>
          </p:cNvSpPr>
          <p:nvPr/>
        </p:nvSpPr>
        <p:spPr bwMode="auto">
          <a:xfrm flipH="1">
            <a:off x="5637534" y="3131761"/>
            <a:ext cx="531652" cy="16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5" name="Line 38"/>
          <p:cNvSpPr>
            <a:spLocks noChangeShapeType="1"/>
          </p:cNvSpPr>
          <p:nvPr/>
        </p:nvSpPr>
        <p:spPr bwMode="auto">
          <a:xfrm flipH="1">
            <a:off x="5637533" y="3297504"/>
            <a:ext cx="551151" cy="133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7" name="Freeform 40"/>
          <p:cNvSpPr>
            <a:spLocks/>
          </p:cNvSpPr>
          <p:nvPr/>
        </p:nvSpPr>
        <p:spPr bwMode="auto">
          <a:xfrm>
            <a:off x="5872813" y="3214631"/>
            <a:ext cx="35097" cy="90891"/>
          </a:xfrm>
          <a:custGeom>
            <a:avLst/>
            <a:gdLst>
              <a:gd name="T0" fmla="*/ 0 w 30"/>
              <a:gd name="T1" fmla="*/ 0 h 74"/>
              <a:gd name="T2" fmla="*/ 30 w 30"/>
              <a:gd name="T3" fmla="*/ 29 h 74"/>
              <a:gd name="T4" fmla="*/ 1 w 30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74">
                <a:moveTo>
                  <a:pt x="0" y="0"/>
                </a:moveTo>
                <a:cubicBezTo>
                  <a:pt x="4" y="5"/>
                  <a:pt x="30" y="17"/>
                  <a:pt x="30" y="29"/>
                </a:cubicBezTo>
                <a:cubicBezTo>
                  <a:pt x="30" y="41"/>
                  <a:pt x="14" y="59"/>
                  <a:pt x="1" y="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8" name="Text Box 41"/>
          <p:cNvSpPr txBox="1">
            <a:spLocks noChangeArrowheads="1"/>
          </p:cNvSpPr>
          <p:nvPr/>
        </p:nvSpPr>
        <p:spPr bwMode="auto">
          <a:xfrm>
            <a:off x="5825636" y="3237487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θ</a:t>
            </a:r>
          </a:p>
        </p:txBody>
      </p:sp>
      <p:sp>
        <p:nvSpPr>
          <p:cNvPr id="92" name="Text Box 53"/>
          <p:cNvSpPr txBox="1">
            <a:spLocks noChangeArrowheads="1"/>
          </p:cNvSpPr>
          <p:nvPr/>
        </p:nvSpPr>
        <p:spPr bwMode="auto">
          <a:xfrm>
            <a:off x="5976222" y="2404160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θ</a:t>
            </a:r>
            <a:endParaRPr lang="ja-JP" altLang="en-US" sz="1400" dirty="0">
              <a:solidFill>
                <a:srgbClr val="FF000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6" name="Line 59"/>
          <p:cNvSpPr>
            <a:spLocks noChangeShapeType="1"/>
          </p:cNvSpPr>
          <p:nvPr/>
        </p:nvSpPr>
        <p:spPr bwMode="auto">
          <a:xfrm>
            <a:off x="4305456" y="3949314"/>
            <a:ext cx="292473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4" name="Freeform 26"/>
          <p:cNvSpPr>
            <a:spLocks noChangeAspect="1" noEditPoints="1"/>
          </p:cNvSpPr>
          <p:nvPr/>
        </p:nvSpPr>
        <p:spPr bwMode="auto">
          <a:xfrm flipH="1">
            <a:off x="4344452" y="2802479"/>
            <a:ext cx="530353" cy="1126787"/>
          </a:xfrm>
          <a:custGeom>
            <a:avLst/>
            <a:gdLst>
              <a:gd name="T0" fmla="*/ 848 w 904"/>
              <a:gd name="T1" fmla="*/ 1462 h 1840"/>
              <a:gd name="T2" fmla="*/ 778 w 904"/>
              <a:gd name="T3" fmla="*/ 1266 h 1840"/>
              <a:gd name="T4" fmla="*/ 741 w 904"/>
              <a:gd name="T5" fmla="*/ 1084 h 1840"/>
              <a:gd name="T6" fmla="*/ 770 w 904"/>
              <a:gd name="T7" fmla="*/ 946 h 1840"/>
              <a:gd name="T8" fmla="*/ 799 w 904"/>
              <a:gd name="T9" fmla="*/ 1053 h 1840"/>
              <a:gd name="T10" fmla="*/ 852 w 904"/>
              <a:gd name="T11" fmla="*/ 1113 h 1840"/>
              <a:gd name="T12" fmla="*/ 851 w 904"/>
              <a:gd name="T13" fmla="*/ 1101 h 1840"/>
              <a:gd name="T14" fmla="*/ 832 w 904"/>
              <a:gd name="T15" fmla="*/ 1084 h 1840"/>
              <a:gd name="T16" fmla="*/ 868 w 904"/>
              <a:gd name="T17" fmla="*/ 1084 h 1840"/>
              <a:gd name="T18" fmla="*/ 881 w 904"/>
              <a:gd name="T19" fmla="*/ 1057 h 1840"/>
              <a:gd name="T20" fmla="*/ 891 w 904"/>
              <a:gd name="T21" fmla="*/ 1036 h 1840"/>
              <a:gd name="T22" fmla="*/ 877 w 904"/>
              <a:gd name="T23" fmla="*/ 1009 h 1840"/>
              <a:gd name="T24" fmla="*/ 878 w 904"/>
              <a:gd name="T25" fmla="*/ 910 h 1840"/>
              <a:gd name="T26" fmla="*/ 837 w 904"/>
              <a:gd name="T27" fmla="*/ 704 h 1840"/>
              <a:gd name="T28" fmla="*/ 795 w 904"/>
              <a:gd name="T29" fmla="*/ 548 h 1840"/>
              <a:gd name="T30" fmla="*/ 736 w 904"/>
              <a:gd name="T31" fmla="*/ 387 h 1840"/>
              <a:gd name="T32" fmla="*/ 652 w 904"/>
              <a:gd name="T33" fmla="*/ 266 h 1840"/>
              <a:gd name="T34" fmla="*/ 642 w 904"/>
              <a:gd name="T35" fmla="*/ 171 h 1840"/>
              <a:gd name="T36" fmla="*/ 594 w 904"/>
              <a:gd name="T37" fmla="*/ 10 h 1840"/>
              <a:gd name="T38" fmla="*/ 505 w 904"/>
              <a:gd name="T39" fmla="*/ 9 h 1840"/>
              <a:gd name="T40" fmla="*/ 432 w 904"/>
              <a:gd name="T41" fmla="*/ 55 h 1840"/>
              <a:gd name="T42" fmla="*/ 424 w 904"/>
              <a:gd name="T43" fmla="*/ 123 h 1840"/>
              <a:gd name="T44" fmla="*/ 448 w 904"/>
              <a:gd name="T45" fmla="*/ 232 h 1840"/>
              <a:gd name="T46" fmla="*/ 485 w 904"/>
              <a:gd name="T47" fmla="*/ 274 h 1840"/>
              <a:gd name="T48" fmla="*/ 505 w 904"/>
              <a:gd name="T49" fmla="*/ 339 h 1840"/>
              <a:gd name="T50" fmla="*/ 484 w 904"/>
              <a:gd name="T51" fmla="*/ 376 h 1840"/>
              <a:gd name="T52" fmla="*/ 437 w 904"/>
              <a:gd name="T53" fmla="*/ 576 h 1840"/>
              <a:gd name="T54" fmla="*/ 406 w 904"/>
              <a:gd name="T55" fmla="*/ 761 h 1840"/>
              <a:gd name="T56" fmla="*/ 334 w 904"/>
              <a:gd name="T57" fmla="*/ 866 h 1840"/>
              <a:gd name="T58" fmla="*/ 289 w 904"/>
              <a:gd name="T59" fmla="*/ 930 h 1840"/>
              <a:gd name="T60" fmla="*/ 86 w 904"/>
              <a:gd name="T61" fmla="*/ 956 h 1840"/>
              <a:gd name="T62" fmla="*/ 307 w 904"/>
              <a:gd name="T63" fmla="*/ 1459 h 1840"/>
              <a:gd name="T64" fmla="*/ 250 w 904"/>
              <a:gd name="T65" fmla="*/ 1529 h 1840"/>
              <a:gd name="T66" fmla="*/ 186 w 904"/>
              <a:gd name="T67" fmla="*/ 1623 h 1840"/>
              <a:gd name="T68" fmla="*/ 129 w 904"/>
              <a:gd name="T69" fmla="*/ 1720 h 1840"/>
              <a:gd name="T70" fmla="*/ 73 w 904"/>
              <a:gd name="T71" fmla="*/ 1721 h 1840"/>
              <a:gd name="T72" fmla="*/ 15 w 904"/>
              <a:gd name="T73" fmla="*/ 1722 h 1840"/>
              <a:gd name="T74" fmla="*/ 131 w 904"/>
              <a:gd name="T75" fmla="*/ 1804 h 1840"/>
              <a:gd name="T76" fmla="*/ 210 w 904"/>
              <a:gd name="T77" fmla="*/ 1819 h 1840"/>
              <a:gd name="T78" fmla="*/ 279 w 904"/>
              <a:gd name="T79" fmla="*/ 1840 h 1840"/>
              <a:gd name="T80" fmla="*/ 305 w 904"/>
              <a:gd name="T81" fmla="*/ 1761 h 1840"/>
              <a:gd name="T82" fmla="*/ 355 w 904"/>
              <a:gd name="T83" fmla="*/ 1682 h 1840"/>
              <a:gd name="T84" fmla="*/ 426 w 904"/>
              <a:gd name="T85" fmla="*/ 1582 h 1840"/>
              <a:gd name="T86" fmla="*/ 528 w 904"/>
              <a:gd name="T87" fmla="*/ 1409 h 1840"/>
              <a:gd name="T88" fmla="*/ 627 w 904"/>
              <a:gd name="T89" fmla="*/ 1487 h 1840"/>
              <a:gd name="T90" fmla="*/ 703 w 904"/>
              <a:gd name="T91" fmla="*/ 1654 h 1840"/>
              <a:gd name="T92" fmla="*/ 664 w 904"/>
              <a:gd name="T93" fmla="*/ 1766 h 1840"/>
              <a:gd name="T94" fmla="*/ 591 w 904"/>
              <a:gd name="T95" fmla="*/ 1797 h 1840"/>
              <a:gd name="T96" fmla="*/ 711 w 904"/>
              <a:gd name="T97" fmla="*/ 1817 h 1840"/>
              <a:gd name="T98" fmla="*/ 780 w 904"/>
              <a:gd name="T99" fmla="*/ 1800 h 1840"/>
              <a:gd name="T100" fmla="*/ 855 w 904"/>
              <a:gd name="T101" fmla="*/ 1815 h 1840"/>
              <a:gd name="T102" fmla="*/ 416 w 904"/>
              <a:gd name="T103" fmla="*/ 916 h 1840"/>
              <a:gd name="T104" fmla="*/ 372 w 904"/>
              <a:gd name="T105" fmla="*/ 970 h 1840"/>
              <a:gd name="T106" fmla="*/ 277 w 904"/>
              <a:gd name="T107" fmla="*/ 954 h 1840"/>
              <a:gd name="T108" fmla="*/ 282 w 904"/>
              <a:gd name="T109" fmla="*/ 978 h 1840"/>
              <a:gd name="T110" fmla="*/ 307 w 904"/>
              <a:gd name="T111" fmla="*/ 978 h 1840"/>
              <a:gd name="T112" fmla="*/ 333 w 904"/>
              <a:gd name="T113" fmla="*/ 990 h 1840"/>
              <a:gd name="T114" fmla="*/ 357 w 904"/>
              <a:gd name="T115" fmla="*/ 9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2"/>
                </a:lnTo>
                <a:lnTo>
                  <a:pt x="365" y="961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5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1. Camera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 Standard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 on the ceiling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1. Camera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 Standard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 on the ceiling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150176" y="1400471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7m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(23ft)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76250"/>
              </p:ext>
            </p:extLst>
          </p:nvPr>
        </p:nvGraphicFramePr>
        <p:xfrm>
          <a:off x="323530" y="2214567"/>
          <a:ext cx="8542659" cy="80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9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31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7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3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28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Face width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at </a:t>
                      </a: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start point (S)</a:t>
                      </a: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121pix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6368" rtl="0" eaLnBrk="1" latinLnBrk="0" hangingPunct="1"/>
                      <a:r>
                        <a:rPr kumimoji="1" lang="en-US" altLang="ja-JP" sz="11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95pix</a:t>
                      </a:r>
                      <a:endParaRPr kumimoji="1" lang="ja-JP" alt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78pix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66pix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57pix</a:t>
                      </a:r>
                      <a:endParaRPr lang="ja-JP" alt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Angle of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at end point (E)</a:t>
                      </a: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17.3°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6368" rtl="0" eaLnBrk="1" latinLnBrk="0" hangingPunct="1"/>
                      <a:r>
                        <a:rPr kumimoji="1" lang="en-US" altLang="ja-JP" sz="11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12.2°</a:t>
                      </a:r>
                      <a:endParaRPr kumimoji="1" lang="ja-JP" alt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9.4°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7.6°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6.4°</a:t>
                      </a:r>
                      <a:endParaRPr lang="ja-JP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68094"/>
                  </a:ext>
                </a:extLst>
              </a:tr>
            </a:tbl>
          </a:graphicData>
        </a:graphic>
      </p:graphicFrame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1843117" y="2418142"/>
            <a:ext cx="0" cy="543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031326" y="1839431"/>
            <a:ext cx="67910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338242" y="1399466"/>
            <a:ext cx="1069687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5m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(16.4ft)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5084879" y="1394160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9m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(29.5ft)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4" name="Freeform 35"/>
          <p:cNvSpPr>
            <a:spLocks noChangeAspect="1" noEditPoints="1"/>
          </p:cNvSpPr>
          <p:nvPr/>
        </p:nvSpPr>
        <p:spPr bwMode="auto">
          <a:xfrm flipH="1">
            <a:off x="1939033" y="2405056"/>
            <a:ext cx="273283" cy="569353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6265737" y="1839437"/>
            <a:ext cx="402369" cy="320279"/>
            <a:chOff x="6718292" y="1818563"/>
            <a:chExt cx="435900" cy="320279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6718292" y="1818563"/>
              <a:ext cx="0" cy="1940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6970063" y="183285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38" name="Group 65"/>
            <p:cNvGrpSpPr>
              <a:grpSpLocks/>
            </p:cNvGrpSpPr>
            <p:nvPr/>
          </p:nvGrpSpPr>
          <p:grpSpPr bwMode="auto">
            <a:xfrm rot="10463457">
              <a:off x="6781130" y="2012636"/>
              <a:ext cx="373062" cy="126206"/>
              <a:chOff x="3524" y="3359"/>
              <a:chExt cx="263" cy="116"/>
            </a:xfrm>
          </p:grpSpPr>
          <p:sp>
            <p:nvSpPr>
              <p:cNvPr id="39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4622234" y="1835860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2" name="Rectangle 64"/>
          <p:cNvSpPr>
            <a:spLocks noChangeArrowheads="1"/>
          </p:cNvSpPr>
          <p:nvPr/>
        </p:nvSpPr>
        <p:spPr bwMode="auto">
          <a:xfrm>
            <a:off x="4692579" y="1853719"/>
            <a:ext cx="55685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43" name="Group 68"/>
          <p:cNvGrpSpPr>
            <a:grpSpLocks/>
          </p:cNvGrpSpPr>
          <p:nvPr/>
        </p:nvGrpSpPr>
        <p:grpSpPr bwMode="auto">
          <a:xfrm rot="10380977">
            <a:off x="4522145" y="2023981"/>
            <a:ext cx="344365" cy="126207"/>
            <a:chOff x="3524" y="3359"/>
            <a:chExt cx="263" cy="116"/>
          </a:xfrm>
        </p:grpSpPr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913258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5" name="AutoShape 70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913258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00993" y="3083870"/>
            <a:ext cx="1141864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913258" eaLnBrk="1" hangingPunct="1">
              <a:spcBef>
                <a:spcPct val="0"/>
              </a:spcBef>
              <a:buNone/>
            </a:pP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detection start point (S)</a:t>
            </a:r>
            <a:endParaRPr lang="ja-JP" alt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 flipV="1">
            <a:off x="3953240" y="2095415"/>
            <a:ext cx="4732137" cy="152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5393943" y="1853720"/>
            <a:ext cx="344365" cy="298636"/>
            <a:chOff x="5825593" y="1832851"/>
            <a:chExt cx="373062" cy="298636"/>
          </a:xfrm>
        </p:grpSpPr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6005907" y="183285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53" name="Group 65"/>
            <p:cNvGrpSpPr>
              <a:grpSpLocks/>
            </p:cNvGrpSpPr>
            <p:nvPr/>
          </p:nvGrpSpPr>
          <p:grpSpPr bwMode="auto">
            <a:xfrm rot="10463457">
              <a:off x="5825593" y="2005281"/>
              <a:ext cx="373062" cy="126206"/>
              <a:chOff x="3524" y="3359"/>
              <a:chExt cx="263" cy="116"/>
            </a:xfrm>
          </p:grpSpPr>
          <p:sp>
            <p:nvSpPr>
              <p:cNvPr id="54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6" name="テキスト ボックス 55"/>
          <p:cNvSpPr txBox="1"/>
          <p:nvPr/>
        </p:nvSpPr>
        <p:spPr>
          <a:xfrm>
            <a:off x="187495" y="1615648"/>
            <a:ext cx="2723757" cy="2615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91419" tIns="45709" rIns="91419" bIns="45709">
            <a:spAutoFit/>
          </a:bodyPr>
          <a:lstStyle>
            <a:defPPr>
              <a:defRPr lang="ja-JP"/>
            </a:defPPr>
            <a:lvl1pPr algn="ctr" defTabSz="912813" fontAlgn="base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defTabSz="912813" eaLnBrk="0" hangingPunct="0">
              <a:defRPr>
                <a:latin typeface="Calibri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Distance</a:t>
            </a:r>
            <a:r>
              <a:rPr lang="ja-JP" altLang="en-US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from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detection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start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point</a:t>
            </a:r>
            <a:r>
              <a:rPr lang="ja-JP" altLang="en-US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S)</a:t>
            </a:r>
            <a:endParaRPr lang="ja-JP" altLang="en-US" sz="1100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 rot="5400000" flipV="1">
            <a:off x="8089535" y="2574437"/>
            <a:ext cx="935499" cy="7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8487329" y="2051030"/>
            <a:ext cx="619243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1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3.0m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1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(9.8ft)</a:t>
            </a:r>
            <a:endParaRPr lang="en-US" altLang="ja-JP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7195542" y="1853870"/>
            <a:ext cx="344365" cy="298636"/>
            <a:chOff x="7703115" y="1845360"/>
            <a:chExt cx="373062" cy="298636"/>
          </a:xfrm>
        </p:grpSpPr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7883429" y="1845360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61" name="Group 65"/>
            <p:cNvGrpSpPr>
              <a:grpSpLocks/>
            </p:cNvGrpSpPr>
            <p:nvPr/>
          </p:nvGrpSpPr>
          <p:grpSpPr bwMode="auto">
            <a:xfrm rot="10463457">
              <a:off x="7703115" y="2017790"/>
              <a:ext cx="373062" cy="126206"/>
              <a:chOff x="3524" y="3359"/>
              <a:chExt cx="263" cy="116"/>
            </a:xfrm>
          </p:grpSpPr>
          <p:sp>
            <p:nvSpPr>
              <p:cNvPr id="62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グループ化 63"/>
          <p:cNvGrpSpPr/>
          <p:nvPr/>
        </p:nvGrpSpPr>
        <p:grpSpPr>
          <a:xfrm>
            <a:off x="8067342" y="1853870"/>
            <a:ext cx="344365" cy="298636"/>
            <a:chOff x="8633488" y="1833001"/>
            <a:chExt cx="373062" cy="298636"/>
          </a:xfrm>
        </p:grpSpPr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8813802" y="183300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66" name="Group 65"/>
            <p:cNvGrpSpPr>
              <a:grpSpLocks/>
            </p:cNvGrpSpPr>
            <p:nvPr/>
          </p:nvGrpSpPr>
          <p:grpSpPr bwMode="auto">
            <a:xfrm rot="10463457">
              <a:off x="8633488" y="2005431"/>
              <a:ext cx="373062" cy="126206"/>
              <a:chOff x="3524" y="3359"/>
              <a:chExt cx="263" cy="116"/>
            </a:xfrm>
          </p:grpSpPr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0" name="パイ 53"/>
          <p:cNvSpPr/>
          <p:nvPr/>
        </p:nvSpPr>
        <p:spPr>
          <a:xfrm rot="16200000">
            <a:off x="7050083" y="1734204"/>
            <a:ext cx="495849" cy="722420"/>
          </a:xfrm>
          <a:prstGeom prst="pie">
            <a:avLst>
              <a:gd name="adj1" fmla="val 15902471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2" name="パイ 55"/>
          <p:cNvSpPr/>
          <p:nvPr/>
        </p:nvSpPr>
        <p:spPr>
          <a:xfrm rot="16200000">
            <a:off x="7814900" y="1735396"/>
            <a:ext cx="495849" cy="722420"/>
          </a:xfrm>
          <a:prstGeom prst="pie">
            <a:avLst>
              <a:gd name="adj1" fmla="val 15971383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5948717" y="1398198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11m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(36.1ft)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6836008" y="1394160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13m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(42.7ft)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1328083" y="2175705"/>
            <a:ext cx="1100196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1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1.6m (5.3ft)</a:t>
            </a:r>
            <a:endParaRPr lang="en-US" altLang="ja-JP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6" name="パイ 59"/>
          <p:cNvSpPr/>
          <p:nvPr/>
        </p:nvSpPr>
        <p:spPr>
          <a:xfrm rot="16200000">
            <a:off x="4423162" y="1734204"/>
            <a:ext cx="495849" cy="722420"/>
          </a:xfrm>
          <a:prstGeom prst="pie">
            <a:avLst>
              <a:gd name="adj1" fmla="val 1564711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7" name="パイ 60"/>
          <p:cNvSpPr/>
          <p:nvPr/>
        </p:nvSpPr>
        <p:spPr>
          <a:xfrm rot="16200000">
            <a:off x="5236194" y="1730893"/>
            <a:ext cx="495849" cy="722420"/>
          </a:xfrm>
          <a:prstGeom prst="pie">
            <a:avLst>
              <a:gd name="adj1" fmla="val 1578219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8" name="パイ 61"/>
          <p:cNvSpPr/>
          <p:nvPr/>
        </p:nvSpPr>
        <p:spPr>
          <a:xfrm rot="16200000">
            <a:off x="6183429" y="1734204"/>
            <a:ext cx="495849" cy="722420"/>
          </a:xfrm>
          <a:prstGeom prst="pie">
            <a:avLst>
              <a:gd name="adj1" fmla="val 1578219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 flipV="1">
            <a:off x="5431466" y="1783160"/>
            <a:ext cx="1218703" cy="79485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7683341" y="1394160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15m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(49.2ft)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1" name="二等辺三角形 80"/>
          <p:cNvSpPr/>
          <p:nvPr/>
        </p:nvSpPr>
        <p:spPr>
          <a:xfrm rot="2700000">
            <a:off x="1776461" y="2955823"/>
            <a:ext cx="127756" cy="214921"/>
          </a:xfrm>
          <a:prstGeom prst="triangle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607985" y="3083870"/>
            <a:ext cx="1980907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detection area</a:t>
            </a:r>
            <a:endParaRPr lang="en-US" altLang="ja-JP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2329465" y="2603912"/>
            <a:ext cx="479988" cy="216024"/>
          </a:xfrm>
          <a:prstGeom prst="rightArrow">
            <a:avLst>
              <a:gd name="adj1" fmla="val 50000"/>
              <a:gd name="adj2" fmla="val 129954"/>
            </a:avLst>
          </a:prstGeom>
          <a:solidFill>
            <a:srgbClr val="00B050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ja-JP" altLang="en-US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1939033" y="3077558"/>
            <a:ext cx="69318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 flipV="1">
            <a:off x="2061505" y="3024462"/>
            <a:ext cx="1113839" cy="9000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6" name="角丸四角形吹き出し 85"/>
          <p:cNvSpPr/>
          <p:nvPr/>
        </p:nvSpPr>
        <p:spPr>
          <a:xfrm>
            <a:off x="323530" y="3858504"/>
            <a:ext cx="3826646" cy="463586"/>
          </a:xfrm>
          <a:prstGeom prst="wedgeRoundRectCallout">
            <a:avLst>
              <a:gd name="adj1" fmla="val 20404"/>
              <a:gd name="adj2" fmla="val -166819"/>
              <a:gd name="adj3" fmla="val 16667"/>
            </a:avLst>
          </a:prstGeom>
          <a:solidFill>
            <a:srgbClr val="FFFFCC"/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3258"/>
            <a:r>
              <a:rPr lang="en-US" altLang="ja-JP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Required face detection area is approx. 2.5m (8.2ft) or more.</a:t>
            </a:r>
            <a:r>
              <a:rPr lang="ja-JP" alt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endParaRPr lang="en-US" altLang="ja-JP" sz="11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algn="l" defTabSz="913258"/>
            <a:r>
              <a:rPr lang="en-US" altLang="ja-JP" sz="110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= Walking speed (approx. 1.2m (3.9ft)/s) x </a:t>
            </a:r>
            <a:r>
              <a:rPr lang="en-US" altLang="ja-JP" sz="11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</a:t>
            </a:r>
            <a:r>
              <a:rPr lang="en-US" altLang="ja-JP" sz="110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ravel time (2s</a:t>
            </a:r>
            <a:r>
              <a:rPr lang="en-US" altLang="ja-JP" sz="11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endParaRPr lang="en-US" altLang="ja-JP" sz="1100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7" name="Freeform 35"/>
          <p:cNvSpPr>
            <a:spLocks noChangeAspect="1" noEditPoints="1"/>
          </p:cNvSpPr>
          <p:nvPr/>
        </p:nvSpPr>
        <p:spPr bwMode="auto">
          <a:xfrm flipH="1">
            <a:off x="2911252" y="2415561"/>
            <a:ext cx="273283" cy="569353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257138" y="1043533"/>
            <a:ext cx="1626010" cy="4616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defTabSz="913258"/>
            <a:r>
              <a:rPr lang="en-US" altLang="ja-JP" sz="1200" b="1" dirty="0" smtClean="0">
                <a:solidFill>
                  <a:srgbClr val="F79646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Recommended area for camera installation</a:t>
            </a:r>
            <a:endParaRPr lang="en-US" altLang="ja-JP" sz="1200" b="1" dirty="0">
              <a:solidFill>
                <a:srgbClr val="F79646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3313821" y="3102759"/>
            <a:ext cx="995802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913258" eaLnBrk="1" hangingPunct="1">
              <a:spcBef>
                <a:spcPct val="0"/>
              </a:spcBef>
              <a:buNone/>
            </a:pP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End point (E)</a:t>
            </a:r>
            <a:endParaRPr lang="ja-JP" alt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4" name="二等辺三角形 93"/>
          <p:cNvSpPr/>
          <p:nvPr/>
        </p:nvSpPr>
        <p:spPr>
          <a:xfrm rot="18900000" flipH="1">
            <a:off x="3213847" y="2965119"/>
            <a:ext cx="127756" cy="214921"/>
          </a:xfrm>
          <a:prstGeom prst="triangle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0" name="正方形/長方形 114"/>
          <p:cNvSpPr>
            <a:spLocks noChangeArrowheads="1"/>
          </p:cNvSpPr>
          <p:nvPr/>
        </p:nvSpPr>
        <p:spPr bwMode="auto">
          <a:xfrm>
            <a:off x="0" y="624283"/>
            <a:ext cx="87108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Reference: Distance between camera and subject</a:t>
            </a:r>
            <a:endParaRPr lang="ja-JP" altLang="en-US" sz="2000" b="1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25262"/>
              </p:ext>
            </p:extLst>
          </p:nvPr>
        </p:nvGraphicFramePr>
        <p:xfrm>
          <a:off x="4637454" y="3596046"/>
          <a:ext cx="4219334" cy="11122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2083">
                  <a:extLst>
                    <a:ext uri="{9D8B030D-6E8A-4147-A177-3AD203B41FA5}">
                      <a16:colId xmlns:a16="http://schemas.microsoft.com/office/drawing/2014/main" val="1672341929"/>
                    </a:ext>
                  </a:extLst>
                </a:gridCol>
                <a:gridCol w="2937251">
                  <a:extLst>
                    <a:ext uri="{9D8B030D-6E8A-4147-A177-3AD203B41FA5}">
                      <a16:colId xmlns:a16="http://schemas.microsoft.com/office/drawing/2014/main" val="3740946116"/>
                    </a:ext>
                  </a:extLst>
                </a:gridCol>
              </a:tblGrid>
              <a:tr h="231918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Product name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5MP model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32619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Model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WV-X1551LN / WV-X2251L / WV-X2551LN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05108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Mounting height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3.0m (9.8ft)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16801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Zoom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ratio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x3.1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　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*Maximum optical zoom ratio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193000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549132" y="3314017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</a:t>
            </a:r>
            <a:endParaRPr kumimoji="1" lang="ja-JP" altLang="en-US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2. Setup Procedure – Flowchart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5855" y="689502"/>
            <a:ext cx="8486232" cy="32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following flowchart describes required settings for the linkage with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surveillance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275630" y="1017465"/>
            <a:ext cx="1561455" cy="740995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Preparation</a:t>
            </a:r>
            <a:endParaRPr kumimoji="1" lang="ja-JP" altLang="en-US" sz="1400" b="1" kern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フリーフォーム 6"/>
          <p:cNvSpPr/>
          <p:nvPr/>
        </p:nvSpPr>
        <p:spPr>
          <a:xfrm rot="28406">
            <a:off x="706200" y="1792553"/>
            <a:ext cx="692083" cy="201444"/>
          </a:xfrm>
          <a:custGeom>
            <a:avLst/>
            <a:gdLst>
              <a:gd name="connsiteX0" fmla="*/ 0 w 325870"/>
              <a:gd name="connsiteY0" fmla="*/ 78073 h 390363"/>
              <a:gd name="connsiteX1" fmla="*/ 162935 w 325870"/>
              <a:gd name="connsiteY1" fmla="*/ 78073 h 390363"/>
              <a:gd name="connsiteX2" fmla="*/ 162935 w 325870"/>
              <a:gd name="connsiteY2" fmla="*/ 0 h 390363"/>
              <a:gd name="connsiteX3" fmla="*/ 325870 w 325870"/>
              <a:gd name="connsiteY3" fmla="*/ 195182 h 390363"/>
              <a:gd name="connsiteX4" fmla="*/ 162935 w 325870"/>
              <a:gd name="connsiteY4" fmla="*/ 390363 h 390363"/>
              <a:gd name="connsiteX5" fmla="*/ 162935 w 325870"/>
              <a:gd name="connsiteY5" fmla="*/ 312290 h 390363"/>
              <a:gd name="connsiteX6" fmla="*/ 0 w 325870"/>
              <a:gd name="connsiteY6" fmla="*/ 312290 h 390363"/>
              <a:gd name="connsiteX7" fmla="*/ 0 w 325870"/>
              <a:gd name="connsiteY7" fmla="*/ 78073 h 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70" h="390363">
                <a:moveTo>
                  <a:pt x="260695" y="1"/>
                </a:moveTo>
                <a:lnTo>
                  <a:pt x="260695" y="195182"/>
                </a:lnTo>
                <a:lnTo>
                  <a:pt x="325870" y="195182"/>
                </a:lnTo>
                <a:lnTo>
                  <a:pt x="162935" y="390362"/>
                </a:lnTo>
                <a:lnTo>
                  <a:pt x="0" y="195182"/>
                </a:lnTo>
                <a:lnTo>
                  <a:pt x="65175" y="195182"/>
                </a:lnTo>
                <a:lnTo>
                  <a:pt x="65175" y="1"/>
                </a:lnTo>
                <a:lnTo>
                  <a:pt x="260695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073" tIns="0" rIns="78073" bIns="977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500" b="1" kern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71514" y="2016143"/>
            <a:ext cx="1561455" cy="740995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settings</a:t>
            </a:r>
            <a:endParaRPr kumimoji="1" lang="ja-JP" altLang="en-US" sz="1400" b="1" kern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275630" y="3014821"/>
            <a:ext cx="1561455" cy="745817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settings</a:t>
            </a:r>
            <a:endParaRPr kumimoji="1" lang="en-US" altLang="ja-JP" sz="1400" b="1" kern="1200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974448" y="1038957"/>
            <a:ext cx="7079314" cy="7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 the extension software “WV-XAE203W” on the camera.</a:t>
            </a:r>
            <a:endParaRPr lang="en-US" altLang="ja-JP" sz="800" dirty="0" smtClean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*For details, refer to the instruction manuals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of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WV-XAE203W</a:t>
            </a:r>
          </a:p>
          <a:p>
            <a:r>
              <a:rPr lang="ja-JP" altLang="en-US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ja-JP" altLang="en-US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https://i-pro.com/global/en/surveillance/training-support/documentation-database-list</a:t>
            </a:r>
            <a:endParaRPr lang="ja-JP" altLang="en-US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974448" y="2227242"/>
            <a:ext cx="6208420" cy="32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schedule 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protocol notification.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974448" y="3115678"/>
            <a:ext cx="6208420" cy="5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xtension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alarm,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site alarm, schedule, recording setup, and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275630" y="4013499"/>
            <a:ext cx="1561455" cy="740995"/>
          </a:xfrm>
          <a:custGeom>
            <a:avLst/>
            <a:gdLst>
              <a:gd name="connsiteX0" fmla="*/ 0 w 1561455"/>
              <a:gd name="connsiteY0" fmla="*/ 86748 h 867475"/>
              <a:gd name="connsiteX1" fmla="*/ 86748 w 1561455"/>
              <a:gd name="connsiteY1" fmla="*/ 0 h 867475"/>
              <a:gd name="connsiteX2" fmla="*/ 1474708 w 1561455"/>
              <a:gd name="connsiteY2" fmla="*/ 0 h 867475"/>
              <a:gd name="connsiteX3" fmla="*/ 1561456 w 1561455"/>
              <a:gd name="connsiteY3" fmla="*/ 86748 h 867475"/>
              <a:gd name="connsiteX4" fmla="*/ 1561455 w 1561455"/>
              <a:gd name="connsiteY4" fmla="*/ 780728 h 867475"/>
              <a:gd name="connsiteX5" fmla="*/ 1474707 w 1561455"/>
              <a:gd name="connsiteY5" fmla="*/ 867476 h 867475"/>
              <a:gd name="connsiteX6" fmla="*/ 86748 w 1561455"/>
              <a:gd name="connsiteY6" fmla="*/ 867475 h 867475"/>
              <a:gd name="connsiteX7" fmla="*/ 0 w 1561455"/>
              <a:gd name="connsiteY7" fmla="*/ 780727 h 867475"/>
              <a:gd name="connsiteX8" fmla="*/ 0 w 1561455"/>
              <a:gd name="connsiteY8" fmla="*/ 86748 h 8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455" h="867475">
                <a:moveTo>
                  <a:pt x="0" y="86748"/>
                </a:moveTo>
                <a:cubicBezTo>
                  <a:pt x="0" y="38838"/>
                  <a:pt x="38838" y="0"/>
                  <a:pt x="86748" y="0"/>
                </a:cubicBezTo>
                <a:lnTo>
                  <a:pt x="1474708" y="0"/>
                </a:lnTo>
                <a:cubicBezTo>
                  <a:pt x="1522618" y="0"/>
                  <a:pt x="1561456" y="38838"/>
                  <a:pt x="1561456" y="86748"/>
                </a:cubicBezTo>
                <a:cubicBezTo>
                  <a:pt x="1561456" y="318075"/>
                  <a:pt x="1561455" y="549401"/>
                  <a:pt x="1561455" y="780728"/>
                </a:cubicBezTo>
                <a:cubicBezTo>
                  <a:pt x="1561455" y="828638"/>
                  <a:pt x="1522617" y="867476"/>
                  <a:pt x="1474707" y="867476"/>
                </a:cubicBezTo>
                <a:lnTo>
                  <a:pt x="86748" y="867475"/>
                </a:lnTo>
                <a:cubicBezTo>
                  <a:pt x="38838" y="867475"/>
                  <a:pt x="0" y="828637"/>
                  <a:pt x="0" y="780727"/>
                </a:cubicBezTo>
                <a:lnTo>
                  <a:pt x="0" y="86748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47" tIns="78747" rIns="78747" bIns="7874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4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ASM300 settings</a:t>
            </a:r>
            <a:endParaRPr kumimoji="1" lang="ja-JP" altLang="en-US" sz="1400" b="1" kern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5" name="フリーフォーム 24"/>
          <p:cNvSpPr/>
          <p:nvPr/>
        </p:nvSpPr>
        <p:spPr>
          <a:xfrm rot="28406">
            <a:off x="706199" y="2788113"/>
            <a:ext cx="692083" cy="201444"/>
          </a:xfrm>
          <a:custGeom>
            <a:avLst/>
            <a:gdLst>
              <a:gd name="connsiteX0" fmla="*/ 0 w 325870"/>
              <a:gd name="connsiteY0" fmla="*/ 78073 h 390363"/>
              <a:gd name="connsiteX1" fmla="*/ 162935 w 325870"/>
              <a:gd name="connsiteY1" fmla="*/ 78073 h 390363"/>
              <a:gd name="connsiteX2" fmla="*/ 162935 w 325870"/>
              <a:gd name="connsiteY2" fmla="*/ 0 h 390363"/>
              <a:gd name="connsiteX3" fmla="*/ 325870 w 325870"/>
              <a:gd name="connsiteY3" fmla="*/ 195182 h 390363"/>
              <a:gd name="connsiteX4" fmla="*/ 162935 w 325870"/>
              <a:gd name="connsiteY4" fmla="*/ 390363 h 390363"/>
              <a:gd name="connsiteX5" fmla="*/ 162935 w 325870"/>
              <a:gd name="connsiteY5" fmla="*/ 312290 h 390363"/>
              <a:gd name="connsiteX6" fmla="*/ 0 w 325870"/>
              <a:gd name="connsiteY6" fmla="*/ 312290 h 390363"/>
              <a:gd name="connsiteX7" fmla="*/ 0 w 325870"/>
              <a:gd name="connsiteY7" fmla="*/ 78073 h 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70" h="390363">
                <a:moveTo>
                  <a:pt x="260695" y="1"/>
                </a:moveTo>
                <a:lnTo>
                  <a:pt x="260695" y="195182"/>
                </a:lnTo>
                <a:lnTo>
                  <a:pt x="325870" y="195182"/>
                </a:lnTo>
                <a:lnTo>
                  <a:pt x="162935" y="390362"/>
                </a:lnTo>
                <a:lnTo>
                  <a:pt x="0" y="195182"/>
                </a:lnTo>
                <a:lnTo>
                  <a:pt x="65175" y="195182"/>
                </a:lnTo>
                <a:lnTo>
                  <a:pt x="65175" y="1"/>
                </a:lnTo>
                <a:lnTo>
                  <a:pt x="260695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073" tIns="0" rIns="78073" bIns="977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500" b="1" kern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6" name="フリーフォーム 25"/>
          <p:cNvSpPr/>
          <p:nvPr/>
        </p:nvSpPr>
        <p:spPr>
          <a:xfrm rot="28406">
            <a:off x="706198" y="3793754"/>
            <a:ext cx="692083" cy="201444"/>
          </a:xfrm>
          <a:custGeom>
            <a:avLst/>
            <a:gdLst>
              <a:gd name="connsiteX0" fmla="*/ 0 w 325870"/>
              <a:gd name="connsiteY0" fmla="*/ 78073 h 390363"/>
              <a:gd name="connsiteX1" fmla="*/ 162935 w 325870"/>
              <a:gd name="connsiteY1" fmla="*/ 78073 h 390363"/>
              <a:gd name="connsiteX2" fmla="*/ 162935 w 325870"/>
              <a:gd name="connsiteY2" fmla="*/ 0 h 390363"/>
              <a:gd name="connsiteX3" fmla="*/ 325870 w 325870"/>
              <a:gd name="connsiteY3" fmla="*/ 195182 h 390363"/>
              <a:gd name="connsiteX4" fmla="*/ 162935 w 325870"/>
              <a:gd name="connsiteY4" fmla="*/ 390363 h 390363"/>
              <a:gd name="connsiteX5" fmla="*/ 162935 w 325870"/>
              <a:gd name="connsiteY5" fmla="*/ 312290 h 390363"/>
              <a:gd name="connsiteX6" fmla="*/ 0 w 325870"/>
              <a:gd name="connsiteY6" fmla="*/ 312290 h 390363"/>
              <a:gd name="connsiteX7" fmla="*/ 0 w 325870"/>
              <a:gd name="connsiteY7" fmla="*/ 78073 h 39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870" h="390363">
                <a:moveTo>
                  <a:pt x="260695" y="1"/>
                </a:moveTo>
                <a:lnTo>
                  <a:pt x="260695" y="195182"/>
                </a:lnTo>
                <a:lnTo>
                  <a:pt x="325870" y="195182"/>
                </a:lnTo>
                <a:lnTo>
                  <a:pt x="162935" y="390362"/>
                </a:lnTo>
                <a:lnTo>
                  <a:pt x="0" y="195182"/>
                </a:lnTo>
                <a:lnTo>
                  <a:pt x="65175" y="195182"/>
                </a:lnTo>
                <a:lnTo>
                  <a:pt x="65175" y="1"/>
                </a:lnTo>
                <a:lnTo>
                  <a:pt x="260695" y="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073" tIns="0" rIns="78073" bIns="9776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500" b="1" kern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74447" y="4225629"/>
            <a:ext cx="6420455" cy="3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xtension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and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protocol reception.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4" y="1565076"/>
            <a:ext cx="2979746" cy="3097268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2. Setup Procedure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Camera settings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5854" y="689501"/>
            <a:ext cx="8630216" cy="5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schedule 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*As for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 setting, refer to the “Appendix” chapter described later.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1" y="1198253"/>
            <a:ext cx="383344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Schedule setting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3736" y="1817976"/>
            <a:ext cx="2843624" cy="1596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3730" y="2053233"/>
            <a:ext cx="2843630" cy="6925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23730" y="2815388"/>
            <a:ext cx="2843630" cy="172653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線吹き出し 2 (枠付き) 10"/>
          <p:cNvSpPr/>
          <p:nvPr/>
        </p:nvSpPr>
        <p:spPr>
          <a:xfrm>
            <a:off x="4137110" y="2360701"/>
            <a:ext cx="3881470" cy="1012957"/>
          </a:xfrm>
          <a:prstGeom prst="borderCallout2">
            <a:avLst>
              <a:gd name="adj1" fmla="val 11924"/>
              <a:gd name="adj2" fmla="val -248"/>
              <a:gd name="adj3" fmla="val 12473"/>
              <a:gd name="adj4" fmla="val -9546"/>
              <a:gd name="adj5" fmla="val -5455"/>
              <a:gd name="adj6" fmla="val -1473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37104" y="2356943"/>
            <a:ext cx="3881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Operating day of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week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Select the day of week to activate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Non-Mask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for </a:t>
            </a:r>
            <a:r>
              <a:rPr lang="en-US" altLang="ja-JP" sz="12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“Time table 1” and “Time table 2”.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Non-Mask Detection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does not operate on the day of week with “Off” selected.</a:t>
            </a:r>
          </a:p>
        </p:txBody>
      </p:sp>
      <p:sp>
        <p:nvSpPr>
          <p:cNvPr id="13" name="線吹き出し 2 (枠付き) 12"/>
          <p:cNvSpPr/>
          <p:nvPr/>
        </p:nvSpPr>
        <p:spPr>
          <a:xfrm>
            <a:off x="4137112" y="3601942"/>
            <a:ext cx="3881468" cy="828291"/>
          </a:xfrm>
          <a:prstGeom prst="borderCallout2">
            <a:avLst>
              <a:gd name="adj1" fmla="val 13720"/>
              <a:gd name="adj2" fmla="val 9"/>
              <a:gd name="adj3" fmla="val 14270"/>
              <a:gd name="adj4" fmla="val -8925"/>
              <a:gd name="adj5" fmla="val 33106"/>
              <a:gd name="adj6" fmla="val -1453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43920" y="3599236"/>
            <a:ext cx="387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Time </a:t>
            </a:r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table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 the time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to activate AI Non-Mask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Detection, and operation content(On/Off).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Up to 6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operating times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can be set respectively for [Time table 1] and [Time table 2].</a:t>
            </a:r>
          </a:p>
        </p:txBody>
      </p:sp>
      <p:sp>
        <p:nvSpPr>
          <p:cNvPr id="15" name="線吹き出し 2 (枠付き) 14"/>
          <p:cNvSpPr/>
          <p:nvPr/>
        </p:nvSpPr>
        <p:spPr>
          <a:xfrm>
            <a:off x="4137103" y="1670542"/>
            <a:ext cx="3881470" cy="463315"/>
          </a:xfrm>
          <a:prstGeom prst="borderCallout2">
            <a:avLst>
              <a:gd name="adj1" fmla="val 11924"/>
              <a:gd name="adj2" fmla="val -248"/>
              <a:gd name="adj3" fmla="val 12473"/>
              <a:gd name="adj4" fmla="val -9546"/>
              <a:gd name="adj5" fmla="val 48946"/>
              <a:gd name="adj6" fmla="val -1473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38056" y="1672192"/>
            <a:ext cx="388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</a:t>
            </a:r>
            <a:endParaRPr lang="ja-JP" altLang="en-US" sz="1200" b="1" u="sng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Select “AI Non-Mask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Detection”.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078618" y="1403938"/>
            <a:ext cx="3547243" cy="3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*Default setting = 24-hour operation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t="-1" r="43782" b="45650"/>
          <a:stretch/>
        </p:blipFill>
        <p:spPr>
          <a:xfrm>
            <a:off x="836125" y="3086703"/>
            <a:ext cx="2958356" cy="17304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r="44128" b="58280"/>
          <a:stretch/>
        </p:blipFill>
        <p:spPr>
          <a:xfrm>
            <a:off x="836125" y="1608256"/>
            <a:ext cx="2958356" cy="1437299"/>
          </a:xfrm>
          <a:prstGeom prst="rect">
            <a:avLst/>
          </a:prstGeom>
        </p:spPr>
      </p:pic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2. Setup Procedure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Recorder settings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75853" y="689857"/>
            <a:ext cx="8920020" cy="56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alarm, camera site alarm, schedule,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recording setup,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notification. *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 for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the settings other than extension software alarm,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refer to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“Appendix” chapter described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later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正方形/長方形 114"/>
          <p:cNvSpPr>
            <a:spLocks noChangeArrowheads="1"/>
          </p:cNvSpPr>
          <p:nvPr/>
        </p:nvSpPr>
        <p:spPr bwMode="auto">
          <a:xfrm>
            <a:off x="0" y="1197438"/>
            <a:ext cx="515229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 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setting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22260" y="2638900"/>
            <a:ext cx="2090571" cy="1336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61290" y="3765684"/>
            <a:ext cx="392722" cy="9528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線吹き出し 2 (枠付き) 9"/>
          <p:cNvSpPr/>
          <p:nvPr/>
        </p:nvSpPr>
        <p:spPr>
          <a:xfrm>
            <a:off x="4137103" y="1670542"/>
            <a:ext cx="3881470" cy="832647"/>
          </a:xfrm>
          <a:prstGeom prst="borderCallout2">
            <a:avLst>
              <a:gd name="adj1" fmla="val 21076"/>
              <a:gd name="adj2" fmla="val -248"/>
              <a:gd name="adj3" fmla="val 21625"/>
              <a:gd name="adj4" fmla="val -10754"/>
              <a:gd name="adj5" fmla="val 116526"/>
              <a:gd name="adj6" fmla="val -2908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8056" y="1672192"/>
            <a:ext cx="388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 alarm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Go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to [REC &amp; event]-&gt; [Advanced setup] tab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-&gt;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[Extension software alarm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], and click “Setup” to open the [Extension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alarm]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screen.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137099" y="3634163"/>
            <a:ext cx="3881470" cy="647981"/>
          </a:xfrm>
          <a:prstGeom prst="borderCallout2">
            <a:avLst>
              <a:gd name="adj1" fmla="val 11924"/>
              <a:gd name="adj2" fmla="val -248"/>
              <a:gd name="adj3" fmla="val 13378"/>
              <a:gd name="adj4" fmla="val -33557"/>
              <a:gd name="adj5" fmla="val 107744"/>
              <a:gd name="adj6" fmla="val -5203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8052" y="3635813"/>
            <a:ext cx="388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Name</a:t>
            </a:r>
            <a:endParaRPr lang="ja-JP" altLang="en-US" sz="1200" b="1" u="sng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name of alarm. 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“AI Non-Mask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Detection”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4137095" y="4325824"/>
            <a:ext cx="3881470" cy="463315"/>
          </a:xfrm>
          <a:prstGeom prst="borderCallout2">
            <a:avLst>
              <a:gd name="adj1" fmla="val 47348"/>
              <a:gd name="adj2" fmla="val 54"/>
              <a:gd name="adj3" fmla="val 49162"/>
              <a:gd name="adj4" fmla="val -17097"/>
              <a:gd name="adj5" fmla="val 22379"/>
              <a:gd name="adj6" fmla="val -2606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38048" y="4327474"/>
            <a:ext cx="388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Message ID</a:t>
            </a:r>
            <a:endParaRPr lang="ja-JP" altLang="en-US" sz="1200" b="1" u="sng" dirty="0" smtClean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“</a:t>
            </a:r>
            <a:r>
              <a:rPr lang="en-US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69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” as an ID for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Non-Mask Detection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alarm.</a:t>
            </a:r>
          </a:p>
        </p:txBody>
      </p:sp>
      <p:sp>
        <p:nvSpPr>
          <p:cNvPr id="16" name="線吹き出し 2 (枠付き) 15"/>
          <p:cNvSpPr/>
          <p:nvPr/>
        </p:nvSpPr>
        <p:spPr>
          <a:xfrm>
            <a:off x="4137095" y="2948362"/>
            <a:ext cx="3881470" cy="647981"/>
          </a:xfrm>
          <a:prstGeom prst="borderCallout2">
            <a:avLst>
              <a:gd name="adj1" fmla="val 23684"/>
              <a:gd name="adj2" fmla="val -248"/>
              <a:gd name="adj3" fmla="val 24233"/>
              <a:gd name="adj4" fmla="val -11811"/>
              <a:gd name="adj5" fmla="val 133977"/>
              <a:gd name="adj6" fmla="val -7106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8048" y="2950012"/>
            <a:ext cx="388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No.1-4: reserved for AI-VMD </a:t>
            </a:r>
          </a:p>
          <a:p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No.5-8: available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377460" y="4324118"/>
            <a:ext cx="1189894" cy="1189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90802" y="4324970"/>
            <a:ext cx="539260" cy="1180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078617" y="2632248"/>
            <a:ext cx="5006767" cy="3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Non-Mask Detection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in an available line from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No.5 to 8.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00899" y="1730502"/>
            <a:ext cx="4733118" cy="2719161"/>
            <a:chOff x="3544595" y="4301159"/>
            <a:chExt cx="4733118" cy="2719161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595" y="4301159"/>
              <a:ext cx="4733118" cy="2719161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4441" y="5325207"/>
              <a:ext cx="541527" cy="1695113"/>
            </a:xfrm>
            <a:prstGeom prst="rect">
              <a:avLst/>
            </a:prstGeom>
          </p:spPr>
        </p:pic>
        <p:sp>
          <p:nvSpPr>
            <p:cNvPr id="77" name="正方形/長方形 76"/>
            <p:cNvSpPr/>
            <p:nvPr/>
          </p:nvSpPr>
          <p:spPr>
            <a:xfrm>
              <a:off x="6133836" y="5316489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Intruder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151884" y="5530537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Loitering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151884" y="5741476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Direction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165901" y="5955405"/>
              <a:ext cx="682052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Cross</a:t>
              </a:r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 Line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115951" y="6176355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1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6117956" y="6388915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2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117954" y="6599468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3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117956" y="6810024"/>
              <a:ext cx="972000" cy="157248"/>
            </a:xfrm>
            <a:prstGeom prst="rect">
              <a:avLst/>
            </a:prstGeom>
            <a:noFill/>
            <a:ln w="317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bg1">
                      <a:lumMod val="85000"/>
                    </a:schemeClr>
                  </a:solidFill>
                </a:rPr>
                <a:t>User-defined 4</a:t>
              </a:r>
              <a:endParaRPr lang="en-GB" sz="7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2</a:t>
            </a:r>
            <a:r>
              <a:rPr lang="en-US" altLang="ja-JP" sz="24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 Setup Procedure </a:t>
            </a: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– ASM300 settings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5854" y="689501"/>
            <a:ext cx="7619991" cy="5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Configure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and 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reception.</a:t>
            </a: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 for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protocol notification setting, refer to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“Appendix”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chapter described later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0" y="1198253"/>
            <a:ext cx="480059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Extension software 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alarm setting</a:t>
            </a:r>
            <a:endParaRPr lang="en-US" altLang="ja-JP" sz="2000" b="1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4988713" y="2918739"/>
            <a:ext cx="3881470" cy="647981"/>
          </a:xfrm>
          <a:prstGeom prst="borderCallout2">
            <a:avLst>
              <a:gd name="adj1" fmla="val 11924"/>
              <a:gd name="adj2" fmla="val -248"/>
              <a:gd name="adj3" fmla="val 13378"/>
              <a:gd name="adj4" fmla="val -37277"/>
              <a:gd name="adj5" fmla="val 105101"/>
              <a:gd name="adj6" fmla="val -4502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89666" y="2920389"/>
            <a:ext cx="388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Name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the name of alarm.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Ex. “AI Non-Mask Detection”</a:t>
            </a:r>
            <a:endParaRPr lang="ja-JP" altLang="en-US" sz="12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線吹き出し 2 (枠付き) 15"/>
          <p:cNvSpPr/>
          <p:nvPr/>
        </p:nvSpPr>
        <p:spPr>
          <a:xfrm>
            <a:off x="4988709" y="3610400"/>
            <a:ext cx="3881470" cy="463315"/>
          </a:xfrm>
          <a:prstGeom prst="borderCallout2">
            <a:avLst>
              <a:gd name="adj1" fmla="val 47348"/>
              <a:gd name="adj2" fmla="val 54"/>
              <a:gd name="adj3" fmla="val 47897"/>
              <a:gd name="adj4" fmla="val -7583"/>
              <a:gd name="adj5" fmla="val 19849"/>
              <a:gd name="adj6" fmla="val -1104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89662" y="3612050"/>
            <a:ext cx="388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Message ID</a:t>
            </a:r>
            <a:endParaRPr lang="ja-JP" altLang="en-US" sz="1200" b="1" u="sng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Enter “</a:t>
            </a:r>
            <a:r>
              <a:rPr lang="en-US" altLang="ja-JP" sz="120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69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” as an ID for AI Non-Mask Detection alarm.</a:t>
            </a:r>
          </a:p>
        </p:txBody>
      </p:sp>
      <p:sp>
        <p:nvSpPr>
          <p:cNvPr id="18" name="線吹き出し 2 (枠付き) 17"/>
          <p:cNvSpPr/>
          <p:nvPr/>
        </p:nvSpPr>
        <p:spPr>
          <a:xfrm>
            <a:off x="4988709" y="2232938"/>
            <a:ext cx="3881470" cy="647981"/>
          </a:xfrm>
          <a:prstGeom prst="borderCallout2">
            <a:avLst>
              <a:gd name="adj1" fmla="val 23684"/>
              <a:gd name="adj2" fmla="val -248"/>
              <a:gd name="adj3" fmla="val 26042"/>
              <a:gd name="adj4" fmla="val -37181"/>
              <a:gd name="adj5" fmla="val 75798"/>
              <a:gd name="adj6" fmla="val -5700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89662" y="2234588"/>
            <a:ext cx="388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u="sng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No.1-4: reserved for AI-VMD 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No.5-8: available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930232" y="1607434"/>
            <a:ext cx="3814170" cy="3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AI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Non-Mask Detection alarm in 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 </a:t>
            </a:r>
            <a:r>
              <a:rPr lang="en-US" altLang="ja-JP" sz="12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available line from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No.5 to 8.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372223" y="2431160"/>
            <a:ext cx="411836" cy="19763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804192" y="3589009"/>
            <a:ext cx="674766" cy="216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503022" y="3589008"/>
            <a:ext cx="1062963" cy="216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26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Appendix</a:t>
            </a:r>
            <a:endParaRPr lang="en-US" altLang="ja-JP" sz="3200" b="1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Alarm Linkage Setting</a:t>
            </a:r>
          </a:p>
        </p:txBody>
      </p:sp>
    </p:spTree>
    <p:extLst>
      <p:ext uri="{BB962C8B-B14F-4D97-AF65-F5344CB8AC3E}">
        <p14:creationId xmlns:p14="http://schemas.microsoft.com/office/powerpoint/2010/main" val="41216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Flow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26255" y="702685"/>
            <a:ext cx="1773050" cy="4033438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5" name="左大かっこ 14"/>
          <p:cNvSpPr/>
          <p:nvPr/>
        </p:nvSpPr>
        <p:spPr>
          <a:xfrm>
            <a:off x="636264" y="702686"/>
            <a:ext cx="118268" cy="76569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左大かっこ 15"/>
          <p:cNvSpPr/>
          <p:nvPr/>
        </p:nvSpPr>
        <p:spPr>
          <a:xfrm>
            <a:off x="632612" y="1662969"/>
            <a:ext cx="121920" cy="212682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左大かっこ 16"/>
          <p:cNvSpPr/>
          <p:nvPr/>
        </p:nvSpPr>
        <p:spPr>
          <a:xfrm>
            <a:off x="632612" y="3961864"/>
            <a:ext cx="133191" cy="7742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3632" y="8684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(1)</a:t>
            </a:r>
            <a:endParaRPr kumimoji="1" lang="ja-JP" altLang="en-US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9391" y="249695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(2)</a:t>
            </a:r>
            <a:endParaRPr kumimoji="1" lang="ja-JP" altLang="en-US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7529" y="411379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(3)</a:t>
            </a:r>
            <a:endParaRPr kumimoji="1" lang="ja-JP" altLang="en-US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37991" y="661582"/>
            <a:ext cx="5827043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647" tIns="34324" rIns="68647" bIns="34324" anchor="t"/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 perform event recording on the recorder or pop-up alarm notification on WV-ASM300 triggered by AI-VMD, configure the alarm linkage in the following order: 1. Camera, 2. NX series recorder and 3. WV-ASM300.</a:t>
            </a:r>
            <a:endParaRPr lang="en-US" altLang="ja-JP" sz="1400" dirty="0">
              <a:solidFill>
                <a:prstClr val="black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61725" y="1657651"/>
            <a:ext cx="210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en-US" altLang="ja-JP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Configuration</a:t>
            </a:r>
            <a:r>
              <a:rPr lang="ja-JP" alt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(Ex.</a:t>
            </a:r>
            <a:r>
              <a:rPr lang="en-US" altLang="ja-JP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ja-JP" altLang="en-US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935210" y="1958144"/>
            <a:ext cx="6027914" cy="2695419"/>
          </a:xfrm>
          <a:prstGeom prst="roundRect">
            <a:avLst>
              <a:gd name="adj" fmla="val 10189"/>
            </a:avLst>
          </a:prstGeom>
          <a:solidFill>
            <a:srgbClr val="CDE0FB"/>
          </a:solidFill>
          <a:ln w="19050">
            <a:solidFill>
              <a:srgbClr val="4F81BD">
                <a:lumMod val="75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036442" y="2500575"/>
            <a:ext cx="212443" cy="166546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algn="ctr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62"/>
          <p:cNvSpPr>
            <a:spLocks noChangeShapeType="1"/>
          </p:cNvSpPr>
          <p:nvPr/>
        </p:nvSpPr>
        <p:spPr bwMode="auto">
          <a:xfrm>
            <a:off x="5113799" y="3076100"/>
            <a:ext cx="921045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6387961" y="2787743"/>
            <a:ext cx="807819" cy="1037968"/>
          </a:xfrm>
          <a:custGeom>
            <a:avLst/>
            <a:gdLst>
              <a:gd name="connsiteX0" fmla="*/ 1028700 w 1095375"/>
              <a:gd name="connsiteY0" fmla="*/ 9525 h 657225"/>
              <a:gd name="connsiteX1" fmla="*/ 0 w 1095375"/>
              <a:gd name="connsiteY1" fmla="*/ 0 h 657225"/>
              <a:gd name="connsiteX2" fmla="*/ 0 w 1095375"/>
              <a:gd name="connsiteY2" fmla="*/ 657225 h 657225"/>
              <a:gd name="connsiteX3" fmla="*/ 1095375 w 1095375"/>
              <a:gd name="connsiteY3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57225">
                <a:moveTo>
                  <a:pt x="1028700" y="9525"/>
                </a:moveTo>
                <a:lnTo>
                  <a:pt x="0" y="0"/>
                </a:lnTo>
                <a:lnTo>
                  <a:pt x="0" y="657225"/>
                </a:lnTo>
                <a:lnTo>
                  <a:pt x="1095375" y="657225"/>
                </a:lnTo>
              </a:path>
            </a:pathLst>
          </a:custGeom>
          <a:noFill/>
          <a:ln w="28575">
            <a:solidFill>
              <a:srgbClr val="F79646">
                <a:lumMod val="75000"/>
              </a:srgbClr>
            </a:solidFill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フリーフォーム 27"/>
          <p:cNvSpPr/>
          <p:nvPr/>
        </p:nvSpPr>
        <p:spPr>
          <a:xfrm>
            <a:off x="5113799" y="2675645"/>
            <a:ext cx="2110729" cy="295584"/>
          </a:xfrm>
          <a:custGeom>
            <a:avLst/>
            <a:gdLst>
              <a:gd name="connsiteX0" fmla="*/ 0 w 2133600"/>
              <a:gd name="connsiteY0" fmla="*/ 295275 h 295275"/>
              <a:gd name="connsiteX1" fmla="*/ 1085850 w 2133600"/>
              <a:gd name="connsiteY1" fmla="*/ 295275 h 295275"/>
              <a:gd name="connsiteX2" fmla="*/ 1276350 w 2133600"/>
              <a:gd name="connsiteY2" fmla="*/ 9525 h 295275"/>
              <a:gd name="connsiteX3" fmla="*/ 2133600 w 2133600"/>
              <a:gd name="connsiteY3" fmla="*/ 0 h 295275"/>
              <a:gd name="connsiteX0" fmla="*/ 0 w 2390775"/>
              <a:gd name="connsiteY0" fmla="*/ 295275 h 295275"/>
              <a:gd name="connsiteX1" fmla="*/ 1085850 w 2390775"/>
              <a:gd name="connsiteY1" fmla="*/ 295275 h 295275"/>
              <a:gd name="connsiteX2" fmla="*/ 1276350 w 2390775"/>
              <a:gd name="connsiteY2" fmla="*/ 9525 h 295275"/>
              <a:gd name="connsiteX3" fmla="*/ 2390775 w 2390775"/>
              <a:gd name="connsiteY3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775" h="295275">
                <a:moveTo>
                  <a:pt x="0" y="295275"/>
                </a:moveTo>
                <a:lnTo>
                  <a:pt x="1085850" y="295275"/>
                </a:lnTo>
                <a:lnTo>
                  <a:pt x="1276350" y="9525"/>
                </a:lnTo>
                <a:lnTo>
                  <a:pt x="2390775" y="0"/>
                </a:lnTo>
              </a:path>
            </a:pathLst>
          </a:custGeom>
          <a:noFill/>
          <a:ln w="28575">
            <a:solidFill>
              <a:srgbClr val="F79646">
                <a:lumMod val="75000"/>
              </a:srgbClr>
            </a:solidFill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4170" y="3144749"/>
            <a:ext cx="875177" cy="400110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notification</a:t>
            </a:r>
            <a:endParaRPr kumimoji="0" lang="ja-JP" altLang="en-US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0" name="Picture 11" descr="C:\Users\3594908.PCC-AD\AppData\Local\Microsoft\Windows\Temporary Internet Files\Content.IE5\E04F7LQX\MC9004315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99" y="3525534"/>
            <a:ext cx="808656" cy="8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99" y="2557503"/>
            <a:ext cx="849796" cy="34549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7390257" y="2929231"/>
            <a:ext cx="112029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8C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192.168.0.250</a:t>
            </a:r>
            <a:endParaRPr kumimoji="0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64648C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90257" y="4293499"/>
            <a:ext cx="112029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8C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192.168.0.200</a:t>
            </a:r>
            <a:endParaRPr kumimoji="0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64648C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82489" y="3247909"/>
            <a:ext cx="1104649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8C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192.168.0.21</a:t>
            </a:r>
          </a:p>
        </p:txBody>
      </p:sp>
      <p:sp>
        <p:nvSpPr>
          <p:cNvPr id="35" name="テキスト ボックス 7"/>
          <p:cNvSpPr txBox="1">
            <a:spLocks noChangeArrowheads="1"/>
          </p:cNvSpPr>
          <p:nvPr/>
        </p:nvSpPr>
        <p:spPr bwMode="auto">
          <a:xfrm>
            <a:off x="3078219" y="2625787"/>
            <a:ext cx="1002197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108" dirty="0" smtClean="0">
                <a:solidFill>
                  <a:prstClr val="black"/>
                </a:solidFill>
                <a:ea typeface="Meiryo UI" pitchFamily="50" charset="-128"/>
                <a:cs typeface="Calibri" panose="020F0502020204030204" pitchFamily="34" charset="0"/>
              </a:rPr>
              <a:t>WV-XAE203W</a:t>
            </a:r>
            <a:endParaRPr lang="ja-JP" altLang="en-US" sz="1108" dirty="0">
              <a:solidFill>
                <a:prstClr val="black"/>
              </a:solidFill>
              <a:ea typeface="Meiryo UI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フローチャート: カード 35"/>
          <p:cNvSpPr/>
          <p:nvPr/>
        </p:nvSpPr>
        <p:spPr>
          <a:xfrm>
            <a:off x="3346455" y="2871338"/>
            <a:ext cx="447131" cy="422026"/>
          </a:xfrm>
          <a:prstGeom prst="flowChartPunchedCar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.ext</a:t>
            </a:r>
          </a:p>
        </p:txBody>
      </p:sp>
      <p:sp>
        <p:nvSpPr>
          <p:cNvPr id="37" name="テキスト ボックス 7"/>
          <p:cNvSpPr txBox="1">
            <a:spLocks noChangeArrowheads="1"/>
          </p:cNvSpPr>
          <p:nvPr/>
        </p:nvSpPr>
        <p:spPr bwMode="auto">
          <a:xfrm>
            <a:off x="4329404" y="2631292"/>
            <a:ext cx="1173694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108" dirty="0">
                <a:solidFill>
                  <a:prstClr val="black"/>
                </a:solidFill>
                <a:ea typeface="Meiryo UI" pitchFamily="50" charset="-128"/>
                <a:cs typeface="Calibri" panose="020F0502020204030204" pitchFamily="34" charset="0"/>
              </a:rPr>
              <a:t>WV-X1551LN</a:t>
            </a:r>
            <a:endParaRPr lang="ja-JP" altLang="en-US" sz="1108" dirty="0">
              <a:solidFill>
                <a:prstClr val="black"/>
              </a:solidFill>
              <a:ea typeface="Meiryo UI" pitchFamily="50" charset="-128"/>
              <a:cs typeface="Calibri" panose="020F0502020204030204" pitchFamily="34" charset="0"/>
            </a:endParaRPr>
          </a:p>
        </p:txBody>
      </p:sp>
      <p:sp>
        <p:nvSpPr>
          <p:cNvPr id="38" name="加算 37"/>
          <p:cNvSpPr/>
          <p:nvPr/>
        </p:nvSpPr>
        <p:spPr>
          <a:xfrm>
            <a:off x="4005915" y="2963739"/>
            <a:ext cx="159904" cy="1628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381929" y="2315432"/>
            <a:ext cx="851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</a:t>
            </a:r>
            <a:endParaRPr kumimoji="1" lang="ja-JP" altLang="en-US" sz="1400" dirty="0" smtClean="0">
              <a:solidFill>
                <a:srgbClr val="00206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26" y="2848285"/>
            <a:ext cx="722635" cy="401582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7366920" y="2103935"/>
            <a:ext cx="90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Recorder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94850" y="2150516"/>
            <a:ext cx="93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Extension</a:t>
            </a:r>
            <a:r>
              <a:rPr lang="ja-JP" altLang="en-US" sz="1400" dirty="0" smtClean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endParaRPr lang="en-US" altLang="ja-JP" sz="1400" dirty="0" smtClean="0">
              <a:solidFill>
                <a:srgbClr val="00206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lang="en-US" altLang="ja-JP" sz="1400" dirty="0" smtClean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>
            <a:off x="6248886" y="3946626"/>
            <a:ext cx="921045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64604" y="3472724"/>
            <a:ext cx="4494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(1)</a:t>
            </a:r>
            <a:endParaRPr kumimoji="1" lang="ja-JP" altLang="en-US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238787" y="2527103"/>
            <a:ext cx="505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(2)</a:t>
            </a:r>
            <a:endParaRPr kumimoji="1" lang="ja-JP" altLang="en-US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237460" y="3726095"/>
            <a:ext cx="506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(3)</a:t>
            </a:r>
            <a:endParaRPr kumimoji="1" lang="ja-JP" altLang="en-US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47" name="テキスト ボックス 62"/>
          <p:cNvSpPr txBox="1">
            <a:spLocks noChangeArrowheads="1"/>
          </p:cNvSpPr>
          <p:nvPr/>
        </p:nvSpPr>
        <p:spPr bwMode="auto">
          <a:xfrm>
            <a:off x="7430351" y="2318551"/>
            <a:ext cx="82345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108" dirty="0" smtClean="0">
                <a:solidFill>
                  <a:prstClr val="black"/>
                </a:solidFill>
                <a:ea typeface="Meiryo UI" pitchFamily="50" charset="-128"/>
                <a:cs typeface="Calibri" panose="020F0502020204030204" pitchFamily="34" charset="0"/>
              </a:rPr>
              <a:t>NX series</a:t>
            </a:r>
            <a:endParaRPr lang="ja-JP" altLang="en-US" sz="1108" dirty="0">
              <a:solidFill>
                <a:prstClr val="black"/>
              </a:solidFill>
              <a:ea typeface="Meiryo UI" pitchFamily="50" charset="-128"/>
              <a:cs typeface="Calibri" panose="020F0502020204030204" pitchFamily="34" charset="0"/>
            </a:endParaRPr>
          </a:p>
        </p:txBody>
      </p:sp>
      <p:sp>
        <p:nvSpPr>
          <p:cNvPr id="48" name="テキスト ボックス 63"/>
          <p:cNvSpPr txBox="1">
            <a:spLocks noChangeArrowheads="1"/>
          </p:cNvSpPr>
          <p:nvPr/>
        </p:nvSpPr>
        <p:spPr bwMode="auto">
          <a:xfrm>
            <a:off x="7548214" y="3423935"/>
            <a:ext cx="708937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8440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108" dirty="0" smtClean="0">
                <a:solidFill>
                  <a:prstClr val="black"/>
                </a:solidFill>
                <a:ea typeface="Meiryo UI" pitchFamily="50" charset="-128"/>
                <a:cs typeface="Calibri" panose="020F0502020204030204" pitchFamily="34" charset="0"/>
              </a:rPr>
              <a:t>ASM300</a:t>
            </a:r>
            <a:endParaRPr lang="ja-JP" altLang="en-US" sz="1108" dirty="0">
              <a:solidFill>
                <a:prstClr val="black"/>
              </a:solidFill>
              <a:ea typeface="Meiryo UI" pitchFamily="50" charset="-128"/>
              <a:cs typeface="Calibri" panose="020F050202020403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285644" y="3226814"/>
            <a:ext cx="167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2060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Monitoring software</a:t>
            </a:r>
          </a:p>
        </p:txBody>
      </p:sp>
    </p:spTree>
    <p:extLst>
      <p:ext uri="{BB962C8B-B14F-4D97-AF65-F5344CB8AC3E}">
        <p14:creationId xmlns:p14="http://schemas.microsoft.com/office/powerpoint/2010/main" val="39693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Settings – TCP alarm protocol notification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08630" y="726831"/>
            <a:ext cx="1525673" cy="4015154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06014" y="726831"/>
            <a:ext cx="8041764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b="1" noProof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</a:t>
            </a:r>
            <a:r>
              <a:rPr lang="en-US" altLang="ja-JP" sz="1600" b="1" noProof="0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 Notification &gt; TCP alarm protocol notification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2" y="1088540"/>
            <a:ext cx="6879701" cy="345860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3698235" y="3981898"/>
            <a:ext cx="734062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36000" tIns="0" rIns="36000" bIns="0" rtlCol="0">
            <a:spAutoFit/>
          </a:bodyPr>
          <a:lstStyle/>
          <a:p>
            <a:pPr marL="87313" indent="-87313"/>
            <a:r>
              <a:rPr kumimoji="1" lang="en-US" altLang="ja-JP" sz="80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192.168.0.250</a:t>
            </a:r>
            <a:endParaRPr kumimoji="1" lang="ja-JP" altLang="en-US" sz="80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38925" y="2241417"/>
            <a:ext cx="3048926" cy="14987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83309" y="3890976"/>
            <a:ext cx="5479424" cy="280310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3842410" y="1811125"/>
            <a:ext cx="2724333" cy="259883"/>
          </a:xfrm>
          <a:prstGeom prst="wedgeRectCallout">
            <a:avLst>
              <a:gd name="adj1" fmla="val -66583"/>
              <a:gd name="adj2" fmla="val 11943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[TCP alarm protocol] to “On”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3868615" y="3174388"/>
            <a:ext cx="2910802" cy="259883"/>
          </a:xfrm>
          <a:prstGeom prst="wedgeRectCallout">
            <a:avLst>
              <a:gd name="adj1" fmla="val 2110"/>
              <a:gd name="adj2" fmla="val 21965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Tick “Alarm” and input IP address of NVR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8925" y="2543689"/>
            <a:ext cx="3048926" cy="149872"/>
          </a:xfrm>
          <a:prstGeom prst="round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3842410" y="2319935"/>
            <a:ext cx="2724333" cy="259883"/>
          </a:xfrm>
          <a:prstGeom prst="wedgeRectCallout">
            <a:avLst>
              <a:gd name="adj1" fmla="val -66141"/>
              <a:gd name="adj2" fmla="val 3841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[</a:t>
            </a:r>
            <a:r>
              <a:rPr lang="en-GB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Additional</a:t>
            </a:r>
            <a:r>
              <a:rPr kumimoji="1" lang="en-GB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alarm data] to “On”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Contents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490" y="1246865"/>
            <a:ext cx="3469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Concept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Key Features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Specification</a:t>
            </a: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Restrictions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336" y="829056"/>
            <a:ext cx="300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Product Description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1687" y="829055"/>
            <a:ext cx="416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Installation &amp; Setup Guide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46843" y="1246865"/>
            <a:ext cx="4308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Camera Installation Standard</a:t>
            </a:r>
            <a:endParaRPr lang="ja-JP" altLang="en-US" sz="2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Setup Procedure</a:t>
            </a:r>
          </a:p>
        </p:txBody>
      </p:sp>
    </p:spTree>
    <p:extLst>
      <p:ext uri="{BB962C8B-B14F-4D97-AF65-F5344CB8AC3E}">
        <p14:creationId xmlns:p14="http://schemas.microsoft.com/office/powerpoint/2010/main" val="6108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Settings – Camera site alarm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14492" y="731750"/>
            <a:ext cx="1513950" cy="3992649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06971" y="725887"/>
            <a:ext cx="7032226" cy="346226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 &amp; event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&gt; Event setup &gt; Camera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site alarm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129792" y="1485677"/>
            <a:ext cx="2675091" cy="951535"/>
            <a:chOff x="1510748" y="1875668"/>
            <a:chExt cx="2126974" cy="971894"/>
          </a:xfrm>
        </p:grpSpPr>
        <p:sp>
          <p:nvSpPr>
            <p:cNvPr id="29" name="正方形/長方形 28"/>
            <p:cNvSpPr/>
            <p:nvPr/>
          </p:nvSpPr>
          <p:spPr>
            <a:xfrm>
              <a:off x="1510748" y="1875668"/>
              <a:ext cx="2126974" cy="1568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1510748" y="2690747"/>
              <a:ext cx="2126974" cy="1568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87222" y="1192839"/>
            <a:ext cx="4043621" cy="2239249"/>
            <a:chOff x="409026" y="1598371"/>
            <a:chExt cx="3745483" cy="2388915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9026" y="1598371"/>
              <a:ext cx="3745483" cy="2388915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1931136" y="3454401"/>
              <a:ext cx="2223373" cy="15507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10515" y="2495124"/>
              <a:ext cx="760012" cy="1100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2673684" y="1875668"/>
              <a:ext cx="43313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970" y="1881720"/>
            <a:ext cx="2591292" cy="2754757"/>
          </a:xfrm>
          <a:prstGeom prst="rect">
            <a:avLst/>
          </a:prstGeom>
          <a:ln>
            <a:noFill/>
          </a:ln>
        </p:spPr>
      </p:pic>
      <p:sp>
        <p:nvSpPr>
          <p:cNvPr id="20" name="正方形/長方形 19"/>
          <p:cNvSpPr/>
          <p:nvPr/>
        </p:nvSpPr>
        <p:spPr>
          <a:xfrm>
            <a:off x="4833775" y="2079563"/>
            <a:ext cx="2398329" cy="1260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1" name="直線矢印コネクタ 20"/>
          <p:cNvCxnSpPr>
            <a:stCxn id="27" idx="3"/>
          </p:cNvCxnSpPr>
          <p:nvPr/>
        </p:nvCxnSpPr>
        <p:spPr>
          <a:xfrm flipV="1">
            <a:off x="1333219" y="1501431"/>
            <a:ext cx="1292801" cy="5835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851265" y="1471486"/>
            <a:ext cx="14687" cy="14297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302788" y="2179410"/>
            <a:ext cx="462653" cy="8436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四角形吹き出し 23"/>
          <p:cNvSpPr/>
          <p:nvPr/>
        </p:nvSpPr>
        <p:spPr>
          <a:xfrm>
            <a:off x="3804883" y="1387311"/>
            <a:ext cx="3568945" cy="251466"/>
          </a:xfrm>
          <a:prstGeom prst="wedgeRectCallout">
            <a:avLst>
              <a:gd name="adj1" fmla="val 16705"/>
              <a:gd name="adj2" fmla="val 22709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b="1" noProof="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the [Mode]</a:t>
            </a:r>
            <a:r>
              <a:rPr lang="ja-JP" altLang="en-US" sz="1200" b="1" dirty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option to “</a:t>
            </a:r>
            <a:r>
              <a:rPr lang="en-GB" altLang="ja-JP" sz="1200" b="1" noProof="0" dirty="0" smtClean="0">
                <a:solidFill>
                  <a:prstClr val="black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Recording &amp; alarm action”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Settings – Schedule 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7514492" y="731750"/>
            <a:ext cx="1513950" cy="3992649"/>
            <a:chOff x="10192023" y="884401"/>
            <a:chExt cx="1773050" cy="5127260"/>
          </a:xfrm>
        </p:grpSpPr>
        <p:cxnSp>
          <p:nvCxnSpPr>
            <p:cNvPr id="16" name="直線コネクタ 15"/>
            <p:cNvCxnSpPr>
              <a:stCxn id="17" idx="2"/>
              <a:endCxn id="24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108695" y="730809"/>
            <a:ext cx="6436339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lvl="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 &amp; event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Recording setup </a:t>
            </a:r>
            <a:r>
              <a:rPr lang="en-US" altLang="ja-JP" sz="1600" b="1" dirty="0" smtClean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&gt; </a:t>
            </a:r>
            <a:r>
              <a:rPr lang="en-US" altLang="ja-JP" sz="16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Schedule</a:t>
            </a:r>
          </a:p>
        </p:txBody>
      </p:sp>
      <p:grpSp>
        <p:nvGrpSpPr>
          <p:cNvPr id="28" name="グループ化 27"/>
          <p:cNvGrpSpPr>
            <a:grpSpLocks noChangeAspect="1"/>
          </p:cNvGrpSpPr>
          <p:nvPr/>
        </p:nvGrpSpPr>
        <p:grpSpPr>
          <a:xfrm>
            <a:off x="358900" y="1093405"/>
            <a:ext cx="3129872" cy="1512488"/>
            <a:chOff x="271060" y="1369199"/>
            <a:chExt cx="5180631" cy="2326417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060" y="1369199"/>
              <a:ext cx="5180631" cy="2326417"/>
            </a:xfrm>
            <a:prstGeom prst="rect">
              <a:avLst/>
            </a:prstGeom>
          </p:spPr>
        </p:pic>
        <p:sp>
          <p:nvSpPr>
            <p:cNvPr id="39" name="正方形/長方形 38"/>
            <p:cNvSpPr/>
            <p:nvPr/>
          </p:nvSpPr>
          <p:spPr>
            <a:xfrm>
              <a:off x="711200" y="2702967"/>
              <a:ext cx="1122947" cy="1899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452016" y="2236045"/>
              <a:ext cx="2168358" cy="1606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2443750" y="1828800"/>
              <a:ext cx="684463" cy="24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線コネクタ 28"/>
          <p:cNvCxnSpPr/>
          <p:nvPr/>
        </p:nvCxnSpPr>
        <p:spPr>
          <a:xfrm>
            <a:off x="4819855" y="2527969"/>
            <a:ext cx="513764" cy="57768"/>
          </a:xfrm>
          <a:prstGeom prst="line">
            <a:avLst/>
          </a:prstGeom>
          <a:ln w="9525">
            <a:solidFill>
              <a:srgbClr val="FFFFCC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図 29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2393" y="2633113"/>
            <a:ext cx="4101178" cy="2047278"/>
          </a:xfrm>
          <a:prstGeom prst="rect">
            <a:avLst/>
          </a:prstGeom>
          <a:ln>
            <a:solidFill>
              <a:srgbClr val="FFFFCC"/>
            </a:solidFill>
          </a:ln>
        </p:spPr>
      </p:pic>
      <p:cxnSp>
        <p:nvCxnSpPr>
          <p:cNvPr id="31" name="直線矢印コネクタ 30"/>
          <p:cNvCxnSpPr/>
          <p:nvPr/>
        </p:nvCxnSpPr>
        <p:spPr>
          <a:xfrm flipV="1">
            <a:off x="986834" y="1406205"/>
            <a:ext cx="548728" cy="5341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1777364" y="1406205"/>
            <a:ext cx="2566" cy="1925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四角形吹き出し 32"/>
          <p:cNvSpPr/>
          <p:nvPr/>
        </p:nvSpPr>
        <p:spPr>
          <a:xfrm>
            <a:off x="4196860" y="3141288"/>
            <a:ext cx="2681260" cy="251341"/>
          </a:xfrm>
          <a:prstGeom prst="wedgeRectCallout">
            <a:avLst>
              <a:gd name="adj1" fmla="val 37297"/>
              <a:gd name="adj2" fmla="val 159551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ja-JP" sz="1200" b="1" dirty="0" smtClean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Set [TCP alarm protocol]</a:t>
            </a:r>
            <a:r>
              <a:rPr lang="ja-JP" altLang="en-US" sz="1200" b="1" dirty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Meiryo UI" panose="020B0604030504040204" pitchFamily="50" charset="-128"/>
                <a:cs typeface="Meiryo UI" panose="020B0604030504040204" pitchFamily="50" charset="-128"/>
              </a:rPr>
              <a:t>to “On”</a:t>
            </a:r>
            <a:endParaRPr lang="ja-JP" altLang="en-US" sz="1200" dirty="0">
              <a:solidFill>
                <a:prstClr val="black"/>
              </a:solidFill>
              <a:latin typeface="Calibri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DD8C8C74-2EB1-4A3D-8EA5-901C3FE7682B}"/>
              </a:ext>
            </a:extLst>
          </p:cNvPr>
          <p:cNvSpPr/>
          <p:nvPr/>
        </p:nvSpPr>
        <p:spPr>
          <a:xfrm>
            <a:off x="6421066" y="3684562"/>
            <a:ext cx="255420" cy="364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lang="en-US" sz="12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3851029" y="4253703"/>
            <a:ext cx="2042747" cy="256105"/>
          </a:xfrm>
          <a:prstGeom prst="wedgeRectCallout">
            <a:avLst>
              <a:gd name="adj1" fmla="val 54176"/>
              <a:gd name="adj2" fmla="val -13379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r>
              <a:rPr lang="en-GB" altLang="ja-JP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[Event recording]</a:t>
            </a:r>
            <a:r>
              <a:rPr lang="ja-JP" alt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2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to “On”</a:t>
            </a:r>
            <a:endParaRPr lang="en-GB" altLang="ja-JP" sz="1200" b="1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Rectangle: Rounded Corners 5">
            <a:extLst>
              <a:ext uri="{FF2B5EF4-FFF2-40B4-BE49-F238E27FC236}">
                <a16:creationId xmlns:a16="http://schemas.microsoft.com/office/drawing/2014/main" id="{DD8C8C74-2EB1-4A3D-8EA5-901C3FE7682B}"/>
              </a:ext>
            </a:extLst>
          </p:cNvPr>
          <p:cNvSpPr/>
          <p:nvPr/>
        </p:nvSpPr>
        <p:spPr>
          <a:xfrm>
            <a:off x="6011966" y="3684562"/>
            <a:ext cx="255420" cy="364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lang="en-US" sz="12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979008" y="1781889"/>
            <a:ext cx="352219" cy="8713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Settings – Recording setup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14492" y="731750"/>
            <a:ext cx="1513950" cy="3992649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07208" y="725888"/>
            <a:ext cx="6794910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&gt;</a:t>
            </a: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 &amp; event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&gt;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Recording setup</a:t>
            </a:r>
          </a:p>
        </p:txBody>
      </p:sp>
      <p:pic>
        <p:nvPicPr>
          <p:cNvPr id="17" name="図 16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61" y="1080380"/>
            <a:ext cx="3611427" cy="1480552"/>
          </a:xfrm>
          <a:prstGeom prst="rect">
            <a:avLst/>
          </a:prstGeom>
        </p:spPr>
      </p:pic>
      <p:pic>
        <p:nvPicPr>
          <p:cNvPr id="18" name="図 17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243" y="2755776"/>
            <a:ext cx="4884557" cy="1790740"/>
          </a:xfrm>
          <a:prstGeom prst="rect">
            <a:avLst/>
          </a:prstGeom>
          <a:ln>
            <a:solidFill>
              <a:srgbClr val="FFFFCC"/>
            </a:solidFill>
          </a:ln>
        </p:spPr>
      </p:pic>
      <p:sp>
        <p:nvSpPr>
          <p:cNvPr id="19" name="正方形/長方形 18"/>
          <p:cNvSpPr/>
          <p:nvPr/>
        </p:nvSpPr>
        <p:spPr>
          <a:xfrm>
            <a:off x="1841688" y="2364277"/>
            <a:ext cx="1496656" cy="1163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90016" y="3381463"/>
            <a:ext cx="4476221" cy="107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3792415" y="3683684"/>
            <a:ext cx="2622864" cy="223263"/>
          </a:xfrm>
          <a:prstGeom prst="wedgeRectCallout">
            <a:avLst>
              <a:gd name="adj1" fmla="val 16325"/>
              <a:gd name="adj2" fmla="val -13051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r>
              <a:rPr lang="en-GB" altLang="ja-JP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GB" altLang="ja-JP" sz="10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proper schedule to target </a:t>
            </a:r>
            <a:r>
              <a:rPr lang="en-GB" altLang="ja-JP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cameras</a:t>
            </a:r>
            <a:endParaRPr lang="en-US" altLang="ja-JP" sz="1000" b="1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endParaRPr kumimoji="1" lang="ja-JP" altLang="en-US" sz="1000" dirty="0" smtClean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72259" y="1974812"/>
            <a:ext cx="716222" cy="1243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841688" y="1354489"/>
            <a:ext cx="509208" cy="15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262391" y="1393367"/>
            <a:ext cx="579298" cy="5377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093582" y="1377911"/>
            <a:ext cx="2709" cy="9863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143867" y="2510101"/>
            <a:ext cx="71326" cy="2551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Recorder Settings – TCP alarm protocol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14492" y="731750"/>
            <a:ext cx="1513950" cy="3992649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08746" y="729063"/>
            <a:ext cx="7366196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Setup &gt;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Network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&gt; TCP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protocol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375559" y="1061064"/>
            <a:ext cx="6339779" cy="3664164"/>
            <a:chOff x="474698" y="1465713"/>
            <a:chExt cx="5628502" cy="3137539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98" y="1465713"/>
              <a:ext cx="5628502" cy="3137539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>
              <a:off x="860926" y="3387888"/>
              <a:ext cx="1037390" cy="1895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830436" y="2820271"/>
              <a:ext cx="3233480" cy="1895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4288592" y="1892968"/>
              <a:ext cx="941137" cy="53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矢印コネクタ 17"/>
          <p:cNvCxnSpPr/>
          <p:nvPr/>
        </p:nvCxnSpPr>
        <p:spPr>
          <a:xfrm flipV="1">
            <a:off x="1764164" y="1628292"/>
            <a:ext cx="2919368" cy="16470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四角形吹き出し 18"/>
          <p:cNvSpPr/>
          <p:nvPr/>
        </p:nvSpPr>
        <p:spPr>
          <a:xfrm>
            <a:off x="3979986" y="3092253"/>
            <a:ext cx="2197826" cy="377778"/>
          </a:xfrm>
          <a:prstGeom prst="wedgeRectCallout">
            <a:avLst>
              <a:gd name="adj1" fmla="val 5324"/>
              <a:gd name="adj2" fmla="val -10977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r>
              <a:rPr lang="en-GB" altLang="ja-JP" sz="10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Type </a:t>
            </a:r>
            <a:r>
              <a:rPr lang="en-GB" altLang="ja-JP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ASM300 IP </a:t>
            </a:r>
            <a:r>
              <a:rPr lang="en-GB" altLang="ja-JP" sz="10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Address here.</a:t>
            </a:r>
          </a:p>
          <a:p>
            <a:r>
              <a:rPr lang="en-GB" altLang="ja-JP" sz="10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This is Alarm </a:t>
            </a:r>
            <a:r>
              <a:rPr lang="en-GB" altLang="ja-JP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destination.</a:t>
            </a:r>
            <a:endParaRPr lang="en-US" altLang="ja-JP" sz="1000" b="1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ASM300 Settings – TCP alarm protocol reception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14492" y="731750"/>
            <a:ext cx="1513950" cy="3992649"/>
            <a:chOff x="10192023" y="884401"/>
            <a:chExt cx="1773050" cy="5127260"/>
          </a:xfrm>
        </p:grpSpPr>
        <p:cxnSp>
          <p:nvCxnSpPr>
            <p:cNvPr id="4" name="直線コネクタ 3"/>
            <p:cNvCxnSpPr>
              <a:stCxn id="5" idx="2"/>
              <a:endCxn id="13" idx="0"/>
            </p:cNvCxnSpPr>
            <p:nvPr/>
          </p:nvCxnSpPr>
          <p:spPr>
            <a:xfrm flipH="1">
              <a:off x="11078547" y="1277413"/>
              <a:ext cx="2" cy="43805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>
              <a:off x="10192024" y="884401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Camera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200626" y="5034530"/>
              <a:ext cx="1764446" cy="393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ASM300 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192023" y="2087314"/>
              <a:ext cx="1773049" cy="393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Recorder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Settings</a:t>
              </a:r>
              <a:endParaRPr kumimoji="1" lang="ja-JP" alt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358986" y="2705662"/>
              <a:ext cx="1439124" cy="3542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Site alarm 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358986" y="3290227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Schedule 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0358986" y="3872609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Recording</a:t>
              </a:r>
              <a:endParaRPr kumimoji="1"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0358985" y="4454991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0358985" y="5657951"/>
              <a:ext cx="1439124" cy="35371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Alarm reception</a:t>
              </a:r>
              <a:endParaRPr lang="ja-JP" alt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0358986" y="1504036"/>
              <a:ext cx="1439124" cy="3537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Meiryo UI" panose="020B0604030504040204" pitchFamily="50" charset="-128"/>
                  <a:cs typeface="Calibri" panose="020F0502020204030204" pitchFamily="34" charset="0"/>
                </a:rPr>
                <a:t>TCP alarm</a:t>
              </a:r>
              <a:endParaRPr kumimoji="1" lang="ja-JP" altLang="en-US" sz="1100" b="1" dirty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107207" y="730821"/>
            <a:ext cx="6597497" cy="313690"/>
          </a:xfrm>
          <a:prstGeom prst="rect">
            <a:avLst/>
          </a:prstGeom>
        </p:spPr>
        <p:txBody>
          <a:bodyPr wrap="square" lIns="0" tIns="45600" rIns="0" bIns="45600">
            <a:spAutoFit/>
          </a:bodyPr>
          <a:lstStyle/>
          <a:p>
            <a:pPr marL="2857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Setting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&gt;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Communication </a:t>
            </a:r>
            <a:r>
              <a:rPr lang="en-US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&gt; TCP </a:t>
            </a: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alarm protocol reception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38424" y="1093351"/>
            <a:ext cx="6659900" cy="3575333"/>
            <a:chOff x="474698" y="1450986"/>
            <a:chExt cx="5432926" cy="2782503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74698" y="1450986"/>
              <a:ext cx="5432926" cy="2782503"/>
              <a:chOff x="0" y="97631"/>
              <a:chExt cx="6296396" cy="3118009"/>
            </a:xfrm>
          </p:grpSpPr>
          <p:pic>
            <p:nvPicPr>
              <p:cNvPr id="23" name="図 2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97631"/>
                <a:ext cx="4419600" cy="3118009"/>
              </a:xfrm>
              <a:prstGeom prst="rect">
                <a:avLst/>
              </a:prstGeom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5"/>
              <a:stretch/>
            </p:blipFill>
            <p:spPr>
              <a:xfrm>
                <a:off x="4402372" y="97631"/>
                <a:ext cx="1894024" cy="3118009"/>
              </a:xfrm>
              <a:prstGeom prst="rect">
                <a:avLst/>
              </a:prstGeom>
            </p:spPr>
          </p:pic>
        </p:grpSp>
        <p:sp>
          <p:nvSpPr>
            <p:cNvPr id="22" name="正方形/長方形 21"/>
            <p:cNvSpPr/>
            <p:nvPr/>
          </p:nvSpPr>
          <p:spPr>
            <a:xfrm>
              <a:off x="2267285" y="2090821"/>
              <a:ext cx="3593432" cy="2380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 anchorCtr="0"/>
            <a:lstStyle/>
            <a:p>
              <a:pPr algn="ctr"/>
              <a:endParaRPr kumimoji="1" lang="ja-JP" altLang="en-US" sz="1200" b="1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407629" y="3597495"/>
            <a:ext cx="1903566" cy="276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837874" y="2264292"/>
            <a:ext cx="647735" cy="13332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四角形吹き出し 19"/>
          <p:cNvSpPr/>
          <p:nvPr/>
        </p:nvSpPr>
        <p:spPr>
          <a:xfrm>
            <a:off x="4255477" y="2425143"/>
            <a:ext cx="2785347" cy="376672"/>
          </a:xfrm>
          <a:prstGeom prst="wedgeRectCallout">
            <a:avLst>
              <a:gd name="adj1" fmla="val 31967"/>
              <a:gd name="adj2" fmla="val -10309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r>
              <a:rPr lang="en-US" altLang="ja-JP" sz="1000" b="1" dirty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Set </a:t>
            </a:r>
            <a:r>
              <a:rPr lang="en-US" altLang="ja-JP" sz="1000" b="1" dirty="0" smtClean="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[Alarm notification (TCP alarm protocol notification)} to “ON”</a:t>
            </a:r>
            <a:endParaRPr lang="en-US" altLang="ja-JP" sz="1000" b="1" dirty="0">
              <a:solidFill>
                <a:schemeClr val="tx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1840078"/>
            <a:ext cx="6995916" cy="107721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Distance between </a:t>
            </a:r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Camera </a:t>
            </a:r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and </a:t>
            </a:r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Subject [4K models]</a:t>
            </a:r>
            <a:endParaRPr lang="en-US" altLang="ja-JP" sz="3200" b="1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306291" y="70060"/>
            <a:ext cx="7525744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Distance between Camera and Subject [4K </a:t>
            </a: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models]</a:t>
            </a:r>
            <a:endParaRPr lang="en-US" altLang="ja-JP" sz="2400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40110"/>
              </p:ext>
            </p:extLst>
          </p:nvPr>
        </p:nvGraphicFramePr>
        <p:xfrm>
          <a:off x="323530" y="2220572"/>
          <a:ext cx="8542659" cy="80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9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9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31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7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3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289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Face width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at </a:t>
                      </a: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start point (S)</a:t>
                      </a: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108pix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6368" rtl="0" eaLnBrk="1" latinLnBrk="0" hangingPunct="1"/>
                      <a:r>
                        <a:rPr kumimoji="1" lang="en-US" altLang="ja-JP" sz="1100" b="1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85pix</a:t>
                      </a:r>
                      <a:endParaRPr kumimoji="1" lang="ja-JP" altLang="en-US" sz="11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69pix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59pix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51pix</a:t>
                      </a:r>
                      <a:endParaRPr lang="ja-JP" alt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Angle of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at end point (E)</a:t>
                      </a: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17.3°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6368" rtl="0" eaLnBrk="1" latinLnBrk="0" hangingPunct="1"/>
                      <a:r>
                        <a:rPr kumimoji="1" lang="en-US" altLang="ja-JP" sz="11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12.2°</a:t>
                      </a:r>
                      <a:endParaRPr kumimoji="1" lang="ja-JP" altLang="en-US" sz="1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9.4°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7.6°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6.4°</a:t>
                      </a:r>
                      <a:endParaRPr lang="ja-JP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84407" marR="84407" marT="34331" marB="343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68094"/>
                  </a:ext>
                </a:extLst>
              </a:tr>
            </a:tbl>
          </a:graphicData>
        </a:graphic>
      </p:graphicFrame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2031326" y="1845436"/>
            <a:ext cx="67910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6265737" y="1845442"/>
            <a:ext cx="402369" cy="320279"/>
            <a:chOff x="6718292" y="1818563"/>
            <a:chExt cx="435900" cy="320279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6718292" y="1818563"/>
              <a:ext cx="0" cy="1940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37" name="Rectangle 63"/>
            <p:cNvSpPr>
              <a:spLocks noChangeArrowheads="1"/>
            </p:cNvSpPr>
            <p:nvPr/>
          </p:nvSpPr>
          <p:spPr bwMode="auto">
            <a:xfrm>
              <a:off x="6970063" y="183285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38" name="Group 65"/>
            <p:cNvGrpSpPr>
              <a:grpSpLocks/>
            </p:cNvGrpSpPr>
            <p:nvPr/>
          </p:nvGrpSpPr>
          <p:grpSpPr bwMode="auto">
            <a:xfrm rot="10463457">
              <a:off x="6781130" y="2012636"/>
              <a:ext cx="373062" cy="126206"/>
              <a:chOff x="3524" y="3359"/>
              <a:chExt cx="263" cy="116"/>
            </a:xfrm>
          </p:grpSpPr>
          <p:sp>
            <p:nvSpPr>
              <p:cNvPr id="39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4622234" y="1841865"/>
            <a:ext cx="0" cy="19407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2" name="Rectangle 64"/>
          <p:cNvSpPr>
            <a:spLocks noChangeArrowheads="1"/>
          </p:cNvSpPr>
          <p:nvPr/>
        </p:nvSpPr>
        <p:spPr bwMode="auto">
          <a:xfrm>
            <a:off x="4692579" y="1859724"/>
            <a:ext cx="55685" cy="18692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43" name="Group 68"/>
          <p:cNvGrpSpPr>
            <a:grpSpLocks/>
          </p:cNvGrpSpPr>
          <p:nvPr/>
        </p:nvGrpSpPr>
        <p:grpSpPr bwMode="auto">
          <a:xfrm rot="10380977">
            <a:off x="4522145" y="2029986"/>
            <a:ext cx="344365" cy="126207"/>
            <a:chOff x="3524" y="3359"/>
            <a:chExt cx="263" cy="116"/>
          </a:xfrm>
        </p:grpSpPr>
        <p:sp>
          <p:nvSpPr>
            <p:cNvPr id="44" name="Rectangle 69"/>
            <p:cNvSpPr>
              <a:spLocks noChangeArrowheads="1"/>
            </p:cNvSpPr>
            <p:nvPr/>
          </p:nvSpPr>
          <p:spPr bwMode="auto">
            <a:xfrm>
              <a:off x="3524" y="3365"/>
              <a:ext cx="205" cy="108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913258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45" name="AutoShape 70"/>
            <p:cNvSpPr>
              <a:spLocks noChangeArrowheads="1"/>
            </p:cNvSpPr>
            <p:nvPr/>
          </p:nvSpPr>
          <p:spPr bwMode="auto">
            <a:xfrm rot="-5400000">
              <a:off x="3695" y="3382"/>
              <a:ext cx="116" cy="69"/>
            </a:xfrm>
            <a:prstGeom prst="triangle">
              <a:avLst>
                <a:gd name="adj" fmla="val 42153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6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12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defRPr>
              </a:lvl9pPr>
            </a:lstStyle>
            <a:p>
              <a:pPr defTabSz="913258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ja-JP" altLang="en-US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49" name="Line 39"/>
          <p:cNvSpPr>
            <a:spLocks noChangeShapeType="1"/>
          </p:cNvSpPr>
          <p:nvPr/>
        </p:nvSpPr>
        <p:spPr bwMode="auto">
          <a:xfrm flipV="1">
            <a:off x="3953240" y="2101420"/>
            <a:ext cx="4732137" cy="152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5393943" y="1859725"/>
            <a:ext cx="344365" cy="298636"/>
            <a:chOff x="5825593" y="1832851"/>
            <a:chExt cx="373062" cy="298636"/>
          </a:xfrm>
        </p:grpSpPr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6005907" y="183285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53" name="Group 65"/>
            <p:cNvGrpSpPr>
              <a:grpSpLocks/>
            </p:cNvGrpSpPr>
            <p:nvPr/>
          </p:nvGrpSpPr>
          <p:grpSpPr bwMode="auto">
            <a:xfrm rot="10463457">
              <a:off x="5825593" y="2005281"/>
              <a:ext cx="373062" cy="126206"/>
              <a:chOff x="3524" y="3359"/>
              <a:chExt cx="263" cy="116"/>
            </a:xfrm>
          </p:grpSpPr>
          <p:sp>
            <p:nvSpPr>
              <p:cNvPr id="54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7" name="Line 10"/>
          <p:cNvSpPr>
            <a:spLocks noChangeShapeType="1"/>
          </p:cNvSpPr>
          <p:nvPr/>
        </p:nvSpPr>
        <p:spPr bwMode="auto">
          <a:xfrm rot="5400000" flipV="1">
            <a:off x="8089535" y="2580442"/>
            <a:ext cx="935499" cy="7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7195542" y="1859875"/>
            <a:ext cx="344365" cy="298636"/>
            <a:chOff x="7703115" y="1845360"/>
            <a:chExt cx="373062" cy="298636"/>
          </a:xfrm>
        </p:grpSpPr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7883429" y="1845360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61" name="Group 65"/>
            <p:cNvGrpSpPr>
              <a:grpSpLocks/>
            </p:cNvGrpSpPr>
            <p:nvPr/>
          </p:nvGrpSpPr>
          <p:grpSpPr bwMode="auto">
            <a:xfrm rot="10463457">
              <a:off x="7703115" y="2017790"/>
              <a:ext cx="373062" cy="126206"/>
              <a:chOff x="3524" y="3359"/>
              <a:chExt cx="263" cy="116"/>
            </a:xfrm>
          </p:grpSpPr>
          <p:sp>
            <p:nvSpPr>
              <p:cNvPr id="62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グループ化 63"/>
          <p:cNvGrpSpPr/>
          <p:nvPr/>
        </p:nvGrpSpPr>
        <p:grpSpPr>
          <a:xfrm>
            <a:off x="8067342" y="1859875"/>
            <a:ext cx="344365" cy="298636"/>
            <a:chOff x="8633488" y="1833001"/>
            <a:chExt cx="373062" cy="298636"/>
          </a:xfrm>
        </p:grpSpPr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8813802" y="1833001"/>
              <a:ext cx="60325" cy="1869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25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66" name="Group 65"/>
            <p:cNvGrpSpPr>
              <a:grpSpLocks/>
            </p:cNvGrpSpPr>
            <p:nvPr/>
          </p:nvGrpSpPr>
          <p:grpSpPr bwMode="auto">
            <a:xfrm rot="10463457">
              <a:off x="8633488" y="2005431"/>
              <a:ext cx="373062" cy="126206"/>
              <a:chOff x="3524" y="3359"/>
              <a:chExt cx="263" cy="116"/>
            </a:xfrm>
          </p:grpSpPr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3524" y="3365"/>
                <a:ext cx="205" cy="10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auto">
              <a:xfrm rot="-5400000">
                <a:off x="3695" y="3382"/>
                <a:ext cx="116" cy="69"/>
              </a:xfrm>
              <a:prstGeom prst="triangle">
                <a:avLst>
                  <a:gd name="adj" fmla="val 42153"/>
                </a:avLst>
              </a:prstGeom>
              <a:ln/>
              <a:ex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16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12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defTabSz="913258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Yu Gothic UI" panose="020B0500000000000000" pitchFamily="50" charset="-128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0" name="パイ 53"/>
          <p:cNvSpPr/>
          <p:nvPr/>
        </p:nvSpPr>
        <p:spPr>
          <a:xfrm rot="16200000">
            <a:off x="7050083" y="1740209"/>
            <a:ext cx="495849" cy="722420"/>
          </a:xfrm>
          <a:prstGeom prst="pie">
            <a:avLst>
              <a:gd name="adj1" fmla="val 15902471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2" name="パイ 55"/>
          <p:cNvSpPr/>
          <p:nvPr/>
        </p:nvSpPr>
        <p:spPr>
          <a:xfrm rot="16200000">
            <a:off x="7814900" y="1741401"/>
            <a:ext cx="495849" cy="722420"/>
          </a:xfrm>
          <a:prstGeom prst="pie">
            <a:avLst>
              <a:gd name="adj1" fmla="val 15971383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6" name="パイ 59"/>
          <p:cNvSpPr/>
          <p:nvPr/>
        </p:nvSpPr>
        <p:spPr>
          <a:xfrm rot="16200000">
            <a:off x="4423162" y="1740209"/>
            <a:ext cx="495849" cy="722420"/>
          </a:xfrm>
          <a:prstGeom prst="pie">
            <a:avLst>
              <a:gd name="adj1" fmla="val 1564711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7" name="パイ 60"/>
          <p:cNvSpPr/>
          <p:nvPr/>
        </p:nvSpPr>
        <p:spPr>
          <a:xfrm rot="16200000">
            <a:off x="5236194" y="1736898"/>
            <a:ext cx="495849" cy="722420"/>
          </a:xfrm>
          <a:prstGeom prst="pie">
            <a:avLst>
              <a:gd name="adj1" fmla="val 1578219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8" name="パイ 61"/>
          <p:cNvSpPr/>
          <p:nvPr/>
        </p:nvSpPr>
        <p:spPr>
          <a:xfrm rot="16200000">
            <a:off x="6183429" y="1740209"/>
            <a:ext cx="495849" cy="722420"/>
          </a:xfrm>
          <a:prstGeom prst="pie">
            <a:avLst>
              <a:gd name="adj1" fmla="val 15782197"/>
              <a:gd name="adj2" fmla="val 16200000"/>
            </a:avLst>
          </a:prstGeom>
          <a:solidFill>
            <a:srgbClr val="C00000">
              <a:alpha val="50000"/>
            </a:srgb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1939033" y="3076937"/>
            <a:ext cx="69318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0" tIns="46795" rIns="89990" bIns="46795" anchor="ctr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02068"/>
              </p:ext>
            </p:extLst>
          </p:nvPr>
        </p:nvGraphicFramePr>
        <p:xfrm>
          <a:off x="4637454" y="3599695"/>
          <a:ext cx="4219334" cy="11122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2083">
                  <a:extLst>
                    <a:ext uri="{9D8B030D-6E8A-4147-A177-3AD203B41FA5}">
                      <a16:colId xmlns:a16="http://schemas.microsoft.com/office/drawing/2014/main" val="1672341929"/>
                    </a:ext>
                  </a:extLst>
                </a:gridCol>
                <a:gridCol w="2937251">
                  <a:extLst>
                    <a:ext uri="{9D8B030D-6E8A-4147-A177-3AD203B41FA5}">
                      <a16:colId xmlns:a16="http://schemas.microsoft.com/office/drawing/2014/main" val="3740946116"/>
                    </a:ext>
                  </a:extLst>
                </a:gridCol>
              </a:tblGrid>
              <a:tr h="231918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Product name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4K model</a:t>
                      </a:r>
                      <a:endParaRPr kumimoji="1" lang="ja-JP" altLang="en-US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32619"/>
                  </a:ext>
                </a:extLst>
              </a:tr>
              <a:tr h="289242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Model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WV-X1571LN / WV-X2271L / WV-X2571LN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05108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Mounting height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3.0m (9.8ft)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16801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Zoom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ratio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x2</a:t>
                      </a:r>
                      <a:r>
                        <a:rPr kumimoji="1" lang="ja-JP" altLang="en-US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　</a:t>
                      </a:r>
                      <a:r>
                        <a:rPr kumimoji="1"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*Maximum optical zoom ratio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193000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549132" y="3317666"/>
            <a:ext cx="1257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Conditions</a:t>
            </a:r>
            <a:endParaRPr kumimoji="1" lang="ja-JP" altLang="en-US" sz="14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40692" y="659884"/>
            <a:ext cx="3807614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Note: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i-PRO with AI engine 4K models are not recommended as they do not satisfy the recommended detection size (120 pix or more) and tilt angle at the same time.</a:t>
            </a:r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1843117" y="2412115"/>
            <a:ext cx="0" cy="543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5" name="Freeform 35"/>
          <p:cNvSpPr>
            <a:spLocks noChangeAspect="1" noEditPoints="1"/>
          </p:cNvSpPr>
          <p:nvPr/>
        </p:nvSpPr>
        <p:spPr bwMode="auto">
          <a:xfrm flipH="1">
            <a:off x="1939033" y="2399029"/>
            <a:ext cx="273283" cy="569353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800993" y="3077843"/>
            <a:ext cx="1141864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913258" eaLnBrk="1" hangingPunct="1">
              <a:spcBef>
                <a:spcPct val="0"/>
              </a:spcBef>
              <a:buNone/>
            </a:pP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detection start point (S)</a:t>
            </a:r>
            <a:endParaRPr lang="ja-JP" alt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8" name="二等辺三角形 97"/>
          <p:cNvSpPr/>
          <p:nvPr/>
        </p:nvSpPr>
        <p:spPr>
          <a:xfrm rot="2700000">
            <a:off x="1776461" y="2949796"/>
            <a:ext cx="127756" cy="214921"/>
          </a:xfrm>
          <a:prstGeom prst="triangle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607985" y="3077843"/>
            <a:ext cx="1980907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detection area</a:t>
            </a:r>
            <a:endParaRPr lang="en-US" altLang="ja-JP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0" name="右矢印 99"/>
          <p:cNvSpPr/>
          <p:nvPr/>
        </p:nvSpPr>
        <p:spPr>
          <a:xfrm>
            <a:off x="2329465" y="2597885"/>
            <a:ext cx="479988" cy="216024"/>
          </a:xfrm>
          <a:prstGeom prst="rightArrow">
            <a:avLst>
              <a:gd name="adj1" fmla="val 50000"/>
              <a:gd name="adj2" fmla="val 129954"/>
            </a:avLst>
          </a:prstGeom>
          <a:solidFill>
            <a:srgbClr val="00B050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lang="ja-JP" altLang="en-US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1" name="正方形/長方形 100"/>
          <p:cNvSpPr/>
          <p:nvPr/>
        </p:nvSpPr>
        <p:spPr>
          <a:xfrm flipV="1">
            <a:off x="2061505" y="3018435"/>
            <a:ext cx="1113839" cy="9000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 defTabSz="913258"/>
            <a:endParaRPr lang="ja-JP" altLang="en-US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2" name="Freeform 35"/>
          <p:cNvSpPr>
            <a:spLocks noChangeAspect="1" noEditPoints="1"/>
          </p:cNvSpPr>
          <p:nvPr/>
        </p:nvSpPr>
        <p:spPr bwMode="auto">
          <a:xfrm flipH="1">
            <a:off x="2911252" y="2409534"/>
            <a:ext cx="273283" cy="569353"/>
          </a:xfrm>
          <a:custGeom>
            <a:avLst/>
            <a:gdLst>
              <a:gd name="T0" fmla="*/ 2147483647 w 904"/>
              <a:gd name="T1" fmla="*/ 2147483647 h 1840"/>
              <a:gd name="T2" fmla="*/ 2147483647 w 904"/>
              <a:gd name="T3" fmla="*/ 2147483647 h 1840"/>
              <a:gd name="T4" fmla="*/ 2147483647 w 904"/>
              <a:gd name="T5" fmla="*/ 2147483647 h 1840"/>
              <a:gd name="T6" fmla="*/ 2147483647 w 904"/>
              <a:gd name="T7" fmla="*/ 2147483647 h 1840"/>
              <a:gd name="T8" fmla="*/ 2147483647 w 904"/>
              <a:gd name="T9" fmla="*/ 2147483647 h 1840"/>
              <a:gd name="T10" fmla="*/ 2147483647 w 904"/>
              <a:gd name="T11" fmla="*/ 2147483647 h 1840"/>
              <a:gd name="T12" fmla="*/ 2147483647 w 904"/>
              <a:gd name="T13" fmla="*/ 2147483647 h 1840"/>
              <a:gd name="T14" fmla="*/ 2147483647 w 904"/>
              <a:gd name="T15" fmla="*/ 2147483647 h 1840"/>
              <a:gd name="T16" fmla="*/ 2147483647 w 904"/>
              <a:gd name="T17" fmla="*/ 2147483647 h 1840"/>
              <a:gd name="T18" fmla="*/ 2147483647 w 904"/>
              <a:gd name="T19" fmla="*/ 2147483647 h 1840"/>
              <a:gd name="T20" fmla="*/ 2147483647 w 904"/>
              <a:gd name="T21" fmla="*/ 2147483647 h 1840"/>
              <a:gd name="T22" fmla="*/ 2147483647 w 904"/>
              <a:gd name="T23" fmla="*/ 2147483647 h 1840"/>
              <a:gd name="T24" fmla="*/ 2147483647 w 904"/>
              <a:gd name="T25" fmla="*/ 2147483647 h 1840"/>
              <a:gd name="T26" fmla="*/ 2147483647 w 904"/>
              <a:gd name="T27" fmla="*/ 2147483647 h 1840"/>
              <a:gd name="T28" fmla="*/ 2147483647 w 904"/>
              <a:gd name="T29" fmla="*/ 2147483647 h 1840"/>
              <a:gd name="T30" fmla="*/ 2147483647 w 904"/>
              <a:gd name="T31" fmla="*/ 2147483647 h 1840"/>
              <a:gd name="T32" fmla="*/ 2147483647 w 904"/>
              <a:gd name="T33" fmla="*/ 2147483647 h 1840"/>
              <a:gd name="T34" fmla="*/ 2147483647 w 904"/>
              <a:gd name="T35" fmla="*/ 2147483647 h 1840"/>
              <a:gd name="T36" fmla="*/ 2147483647 w 904"/>
              <a:gd name="T37" fmla="*/ 2147483647 h 1840"/>
              <a:gd name="T38" fmla="*/ 2147483647 w 904"/>
              <a:gd name="T39" fmla="*/ 2147483647 h 1840"/>
              <a:gd name="T40" fmla="*/ 2147483647 w 904"/>
              <a:gd name="T41" fmla="*/ 2147483647 h 1840"/>
              <a:gd name="T42" fmla="*/ 2147483647 w 904"/>
              <a:gd name="T43" fmla="*/ 2147483647 h 1840"/>
              <a:gd name="T44" fmla="*/ 2147483647 w 904"/>
              <a:gd name="T45" fmla="*/ 2147483647 h 1840"/>
              <a:gd name="T46" fmla="*/ 2147483647 w 904"/>
              <a:gd name="T47" fmla="*/ 2147483647 h 1840"/>
              <a:gd name="T48" fmla="*/ 2147483647 w 904"/>
              <a:gd name="T49" fmla="*/ 2147483647 h 1840"/>
              <a:gd name="T50" fmla="*/ 2147483647 w 904"/>
              <a:gd name="T51" fmla="*/ 2147483647 h 1840"/>
              <a:gd name="T52" fmla="*/ 2147483647 w 904"/>
              <a:gd name="T53" fmla="*/ 2147483647 h 1840"/>
              <a:gd name="T54" fmla="*/ 2147483647 w 904"/>
              <a:gd name="T55" fmla="*/ 2147483647 h 1840"/>
              <a:gd name="T56" fmla="*/ 2147483647 w 904"/>
              <a:gd name="T57" fmla="*/ 2147483647 h 1840"/>
              <a:gd name="T58" fmla="*/ 2147483647 w 904"/>
              <a:gd name="T59" fmla="*/ 2147483647 h 1840"/>
              <a:gd name="T60" fmla="*/ 2147483647 w 904"/>
              <a:gd name="T61" fmla="*/ 2147483647 h 1840"/>
              <a:gd name="T62" fmla="*/ 2147483647 w 904"/>
              <a:gd name="T63" fmla="*/ 2147483647 h 1840"/>
              <a:gd name="T64" fmla="*/ 2147483647 w 904"/>
              <a:gd name="T65" fmla="*/ 2147483647 h 1840"/>
              <a:gd name="T66" fmla="*/ 2147483647 w 904"/>
              <a:gd name="T67" fmla="*/ 2147483647 h 1840"/>
              <a:gd name="T68" fmla="*/ 2147483647 w 904"/>
              <a:gd name="T69" fmla="*/ 2147483647 h 1840"/>
              <a:gd name="T70" fmla="*/ 2147483647 w 904"/>
              <a:gd name="T71" fmla="*/ 2147483647 h 1840"/>
              <a:gd name="T72" fmla="*/ 2147483647 w 904"/>
              <a:gd name="T73" fmla="*/ 2147483647 h 1840"/>
              <a:gd name="T74" fmla="*/ 2147483647 w 904"/>
              <a:gd name="T75" fmla="*/ 2147483647 h 1840"/>
              <a:gd name="T76" fmla="*/ 2147483647 w 904"/>
              <a:gd name="T77" fmla="*/ 2147483647 h 1840"/>
              <a:gd name="T78" fmla="*/ 2147483647 w 904"/>
              <a:gd name="T79" fmla="*/ 2147483647 h 1840"/>
              <a:gd name="T80" fmla="*/ 2147483647 w 904"/>
              <a:gd name="T81" fmla="*/ 2147483647 h 1840"/>
              <a:gd name="T82" fmla="*/ 2147483647 w 904"/>
              <a:gd name="T83" fmla="*/ 2147483647 h 1840"/>
              <a:gd name="T84" fmla="*/ 2147483647 w 904"/>
              <a:gd name="T85" fmla="*/ 2147483647 h 1840"/>
              <a:gd name="T86" fmla="*/ 2147483647 w 904"/>
              <a:gd name="T87" fmla="*/ 2147483647 h 1840"/>
              <a:gd name="T88" fmla="*/ 2147483647 w 904"/>
              <a:gd name="T89" fmla="*/ 2147483647 h 1840"/>
              <a:gd name="T90" fmla="*/ 2147483647 w 904"/>
              <a:gd name="T91" fmla="*/ 2147483647 h 1840"/>
              <a:gd name="T92" fmla="*/ 2147483647 w 904"/>
              <a:gd name="T93" fmla="*/ 2147483647 h 1840"/>
              <a:gd name="T94" fmla="*/ 2147483647 w 904"/>
              <a:gd name="T95" fmla="*/ 2147483647 h 1840"/>
              <a:gd name="T96" fmla="*/ 2147483647 w 904"/>
              <a:gd name="T97" fmla="*/ 2147483647 h 1840"/>
              <a:gd name="T98" fmla="*/ 2147483647 w 904"/>
              <a:gd name="T99" fmla="*/ 2147483647 h 1840"/>
              <a:gd name="T100" fmla="*/ 2147483647 w 904"/>
              <a:gd name="T101" fmla="*/ 2147483647 h 1840"/>
              <a:gd name="T102" fmla="*/ 2147483647 w 904"/>
              <a:gd name="T103" fmla="*/ 2147483647 h 1840"/>
              <a:gd name="T104" fmla="*/ 2147483647 w 904"/>
              <a:gd name="T105" fmla="*/ 2147483647 h 1840"/>
              <a:gd name="T106" fmla="*/ 2147483647 w 904"/>
              <a:gd name="T107" fmla="*/ 2147483647 h 1840"/>
              <a:gd name="T108" fmla="*/ 2147483647 w 904"/>
              <a:gd name="T109" fmla="*/ 2147483647 h 1840"/>
              <a:gd name="T110" fmla="*/ 2147483647 w 904"/>
              <a:gd name="T111" fmla="*/ 2147483647 h 1840"/>
              <a:gd name="T112" fmla="*/ 2147483647 w 904"/>
              <a:gd name="T113" fmla="*/ 2147483647 h 1840"/>
              <a:gd name="T114" fmla="*/ 2147483647 w 904"/>
              <a:gd name="T115" fmla="*/ 2147483647 h 18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4" h="1840">
                <a:moveTo>
                  <a:pt x="887" y="1745"/>
                </a:moveTo>
                <a:lnTo>
                  <a:pt x="904" y="1735"/>
                </a:lnTo>
                <a:lnTo>
                  <a:pt x="900" y="1716"/>
                </a:lnTo>
                <a:lnTo>
                  <a:pt x="893" y="1674"/>
                </a:lnTo>
                <a:lnTo>
                  <a:pt x="885" y="1623"/>
                </a:lnTo>
                <a:lnTo>
                  <a:pt x="877" y="1584"/>
                </a:lnTo>
                <a:lnTo>
                  <a:pt x="872" y="1567"/>
                </a:lnTo>
                <a:lnTo>
                  <a:pt x="868" y="1544"/>
                </a:lnTo>
                <a:lnTo>
                  <a:pt x="861" y="1517"/>
                </a:lnTo>
                <a:lnTo>
                  <a:pt x="854" y="1489"/>
                </a:lnTo>
                <a:lnTo>
                  <a:pt x="848" y="1462"/>
                </a:lnTo>
                <a:lnTo>
                  <a:pt x="841" y="1436"/>
                </a:lnTo>
                <a:lnTo>
                  <a:pt x="836" y="1416"/>
                </a:lnTo>
                <a:lnTo>
                  <a:pt x="831" y="1401"/>
                </a:lnTo>
                <a:lnTo>
                  <a:pt x="825" y="1386"/>
                </a:lnTo>
                <a:lnTo>
                  <a:pt x="818" y="1368"/>
                </a:lnTo>
                <a:lnTo>
                  <a:pt x="811" y="1349"/>
                </a:lnTo>
                <a:lnTo>
                  <a:pt x="803" y="1328"/>
                </a:lnTo>
                <a:lnTo>
                  <a:pt x="795" y="1309"/>
                </a:lnTo>
                <a:lnTo>
                  <a:pt x="787" y="1290"/>
                </a:lnTo>
                <a:lnTo>
                  <a:pt x="781" y="1276"/>
                </a:lnTo>
                <a:lnTo>
                  <a:pt x="778" y="1266"/>
                </a:lnTo>
                <a:lnTo>
                  <a:pt x="773" y="1249"/>
                </a:lnTo>
                <a:lnTo>
                  <a:pt x="770" y="1229"/>
                </a:lnTo>
                <a:lnTo>
                  <a:pt x="768" y="1213"/>
                </a:lnTo>
                <a:lnTo>
                  <a:pt x="766" y="1206"/>
                </a:lnTo>
                <a:lnTo>
                  <a:pt x="751" y="1174"/>
                </a:lnTo>
                <a:lnTo>
                  <a:pt x="751" y="1166"/>
                </a:lnTo>
                <a:lnTo>
                  <a:pt x="751" y="1147"/>
                </a:lnTo>
                <a:lnTo>
                  <a:pt x="750" y="1125"/>
                </a:lnTo>
                <a:lnTo>
                  <a:pt x="748" y="1108"/>
                </a:lnTo>
                <a:lnTo>
                  <a:pt x="745" y="1095"/>
                </a:lnTo>
                <a:lnTo>
                  <a:pt x="741" y="1084"/>
                </a:lnTo>
                <a:lnTo>
                  <a:pt x="738" y="1077"/>
                </a:lnTo>
                <a:lnTo>
                  <a:pt x="736" y="1074"/>
                </a:lnTo>
                <a:lnTo>
                  <a:pt x="757" y="1069"/>
                </a:lnTo>
                <a:lnTo>
                  <a:pt x="758" y="1057"/>
                </a:lnTo>
                <a:lnTo>
                  <a:pt x="761" y="1028"/>
                </a:lnTo>
                <a:lnTo>
                  <a:pt x="763" y="984"/>
                </a:lnTo>
                <a:lnTo>
                  <a:pt x="766" y="931"/>
                </a:lnTo>
                <a:lnTo>
                  <a:pt x="768" y="935"/>
                </a:lnTo>
                <a:lnTo>
                  <a:pt x="769" y="939"/>
                </a:lnTo>
                <a:lnTo>
                  <a:pt x="769" y="942"/>
                </a:lnTo>
                <a:lnTo>
                  <a:pt x="770" y="946"/>
                </a:lnTo>
                <a:lnTo>
                  <a:pt x="776" y="980"/>
                </a:lnTo>
                <a:lnTo>
                  <a:pt x="778" y="1000"/>
                </a:lnTo>
                <a:lnTo>
                  <a:pt x="779" y="1009"/>
                </a:lnTo>
                <a:lnTo>
                  <a:pt x="779" y="1011"/>
                </a:lnTo>
                <a:lnTo>
                  <a:pt x="780" y="1011"/>
                </a:lnTo>
                <a:lnTo>
                  <a:pt x="785" y="1010"/>
                </a:lnTo>
                <a:lnTo>
                  <a:pt x="792" y="1010"/>
                </a:lnTo>
                <a:lnTo>
                  <a:pt x="801" y="1009"/>
                </a:lnTo>
                <a:lnTo>
                  <a:pt x="799" y="1022"/>
                </a:lnTo>
                <a:lnTo>
                  <a:pt x="798" y="1037"/>
                </a:lnTo>
                <a:lnTo>
                  <a:pt x="799" y="1053"/>
                </a:lnTo>
                <a:lnTo>
                  <a:pt x="803" y="1066"/>
                </a:lnTo>
                <a:lnTo>
                  <a:pt x="808" y="1078"/>
                </a:lnTo>
                <a:lnTo>
                  <a:pt x="811" y="1089"/>
                </a:lnTo>
                <a:lnTo>
                  <a:pt x="813" y="1097"/>
                </a:lnTo>
                <a:lnTo>
                  <a:pt x="815" y="1101"/>
                </a:lnTo>
                <a:lnTo>
                  <a:pt x="819" y="1105"/>
                </a:lnTo>
                <a:lnTo>
                  <a:pt x="826" y="1108"/>
                </a:lnTo>
                <a:lnTo>
                  <a:pt x="833" y="1112"/>
                </a:lnTo>
                <a:lnTo>
                  <a:pt x="840" y="1114"/>
                </a:lnTo>
                <a:lnTo>
                  <a:pt x="846" y="1114"/>
                </a:lnTo>
                <a:lnTo>
                  <a:pt x="852" y="1113"/>
                </a:lnTo>
                <a:lnTo>
                  <a:pt x="855" y="1112"/>
                </a:lnTo>
                <a:lnTo>
                  <a:pt x="859" y="1110"/>
                </a:lnTo>
                <a:lnTo>
                  <a:pt x="861" y="1109"/>
                </a:lnTo>
                <a:lnTo>
                  <a:pt x="861" y="1107"/>
                </a:lnTo>
                <a:lnTo>
                  <a:pt x="860" y="1106"/>
                </a:lnTo>
                <a:lnTo>
                  <a:pt x="860" y="1105"/>
                </a:lnTo>
                <a:lnTo>
                  <a:pt x="859" y="1105"/>
                </a:lnTo>
                <a:lnTo>
                  <a:pt x="857" y="1104"/>
                </a:lnTo>
                <a:lnTo>
                  <a:pt x="855" y="1104"/>
                </a:lnTo>
                <a:lnTo>
                  <a:pt x="854" y="1102"/>
                </a:lnTo>
                <a:lnTo>
                  <a:pt x="851" y="1101"/>
                </a:lnTo>
                <a:lnTo>
                  <a:pt x="846" y="1100"/>
                </a:lnTo>
                <a:lnTo>
                  <a:pt x="841" y="1099"/>
                </a:lnTo>
                <a:lnTo>
                  <a:pt x="839" y="1098"/>
                </a:lnTo>
                <a:lnTo>
                  <a:pt x="837" y="1098"/>
                </a:lnTo>
                <a:lnTo>
                  <a:pt x="836" y="1097"/>
                </a:lnTo>
                <a:lnTo>
                  <a:pt x="834" y="1095"/>
                </a:lnTo>
                <a:lnTo>
                  <a:pt x="833" y="1094"/>
                </a:lnTo>
                <a:lnTo>
                  <a:pt x="833" y="1092"/>
                </a:lnTo>
                <a:lnTo>
                  <a:pt x="833" y="1089"/>
                </a:lnTo>
                <a:lnTo>
                  <a:pt x="832" y="1085"/>
                </a:lnTo>
                <a:lnTo>
                  <a:pt x="832" y="1084"/>
                </a:lnTo>
                <a:lnTo>
                  <a:pt x="834" y="1086"/>
                </a:lnTo>
                <a:lnTo>
                  <a:pt x="839" y="1092"/>
                </a:lnTo>
                <a:lnTo>
                  <a:pt x="845" y="1097"/>
                </a:lnTo>
                <a:lnTo>
                  <a:pt x="849" y="1100"/>
                </a:lnTo>
                <a:lnTo>
                  <a:pt x="854" y="1100"/>
                </a:lnTo>
                <a:lnTo>
                  <a:pt x="857" y="1099"/>
                </a:lnTo>
                <a:lnTo>
                  <a:pt x="861" y="1097"/>
                </a:lnTo>
                <a:lnTo>
                  <a:pt x="864" y="1094"/>
                </a:lnTo>
                <a:lnTo>
                  <a:pt x="868" y="1091"/>
                </a:lnTo>
                <a:lnTo>
                  <a:pt x="868" y="1087"/>
                </a:lnTo>
                <a:lnTo>
                  <a:pt x="868" y="1084"/>
                </a:lnTo>
                <a:lnTo>
                  <a:pt x="868" y="1083"/>
                </a:lnTo>
                <a:lnTo>
                  <a:pt x="866" y="1079"/>
                </a:lnTo>
                <a:lnTo>
                  <a:pt x="867" y="1079"/>
                </a:lnTo>
                <a:lnTo>
                  <a:pt x="871" y="1079"/>
                </a:lnTo>
                <a:lnTo>
                  <a:pt x="875" y="1079"/>
                </a:lnTo>
                <a:lnTo>
                  <a:pt x="878" y="1077"/>
                </a:lnTo>
                <a:lnTo>
                  <a:pt x="881" y="1074"/>
                </a:lnTo>
                <a:lnTo>
                  <a:pt x="882" y="1070"/>
                </a:lnTo>
                <a:lnTo>
                  <a:pt x="882" y="1066"/>
                </a:lnTo>
                <a:lnTo>
                  <a:pt x="882" y="1061"/>
                </a:lnTo>
                <a:lnTo>
                  <a:pt x="881" y="1057"/>
                </a:lnTo>
                <a:lnTo>
                  <a:pt x="879" y="1055"/>
                </a:lnTo>
                <a:lnTo>
                  <a:pt x="879" y="1054"/>
                </a:lnTo>
                <a:lnTo>
                  <a:pt x="881" y="1054"/>
                </a:lnTo>
                <a:lnTo>
                  <a:pt x="883" y="1054"/>
                </a:lnTo>
                <a:lnTo>
                  <a:pt x="886" y="1053"/>
                </a:lnTo>
                <a:lnTo>
                  <a:pt x="889" y="1051"/>
                </a:lnTo>
                <a:lnTo>
                  <a:pt x="890" y="1047"/>
                </a:lnTo>
                <a:lnTo>
                  <a:pt x="891" y="1043"/>
                </a:lnTo>
                <a:lnTo>
                  <a:pt x="891" y="1039"/>
                </a:lnTo>
                <a:lnTo>
                  <a:pt x="891" y="1036"/>
                </a:lnTo>
                <a:lnTo>
                  <a:pt x="890" y="1034"/>
                </a:lnTo>
                <a:lnTo>
                  <a:pt x="886" y="1032"/>
                </a:lnTo>
                <a:lnTo>
                  <a:pt x="884" y="1031"/>
                </a:lnTo>
                <a:lnTo>
                  <a:pt x="882" y="1030"/>
                </a:lnTo>
                <a:lnTo>
                  <a:pt x="881" y="1029"/>
                </a:lnTo>
                <a:lnTo>
                  <a:pt x="878" y="1028"/>
                </a:lnTo>
                <a:lnTo>
                  <a:pt x="877" y="1025"/>
                </a:lnTo>
                <a:lnTo>
                  <a:pt x="877" y="1023"/>
                </a:lnTo>
                <a:lnTo>
                  <a:pt x="878" y="1017"/>
                </a:lnTo>
                <a:lnTo>
                  <a:pt x="877" y="1009"/>
                </a:lnTo>
                <a:lnTo>
                  <a:pt x="875" y="1001"/>
                </a:lnTo>
                <a:lnTo>
                  <a:pt x="879" y="1000"/>
                </a:lnTo>
                <a:lnTo>
                  <a:pt x="883" y="1000"/>
                </a:lnTo>
                <a:lnTo>
                  <a:pt x="886" y="999"/>
                </a:lnTo>
                <a:lnTo>
                  <a:pt x="889" y="999"/>
                </a:lnTo>
                <a:lnTo>
                  <a:pt x="892" y="993"/>
                </a:lnTo>
                <a:lnTo>
                  <a:pt x="893" y="981"/>
                </a:lnTo>
                <a:lnTo>
                  <a:pt x="891" y="965"/>
                </a:lnTo>
                <a:lnTo>
                  <a:pt x="887" y="946"/>
                </a:lnTo>
                <a:lnTo>
                  <a:pt x="883" y="927"/>
                </a:lnTo>
                <a:lnTo>
                  <a:pt x="878" y="910"/>
                </a:lnTo>
                <a:lnTo>
                  <a:pt x="874" y="896"/>
                </a:lnTo>
                <a:lnTo>
                  <a:pt x="869" y="888"/>
                </a:lnTo>
                <a:lnTo>
                  <a:pt x="864" y="878"/>
                </a:lnTo>
                <a:lnTo>
                  <a:pt x="863" y="866"/>
                </a:lnTo>
                <a:lnTo>
                  <a:pt x="863" y="854"/>
                </a:lnTo>
                <a:lnTo>
                  <a:pt x="863" y="837"/>
                </a:lnTo>
                <a:lnTo>
                  <a:pt x="860" y="810"/>
                </a:lnTo>
                <a:lnTo>
                  <a:pt x="854" y="771"/>
                </a:lnTo>
                <a:lnTo>
                  <a:pt x="847" y="735"/>
                </a:lnTo>
                <a:lnTo>
                  <a:pt x="840" y="714"/>
                </a:lnTo>
                <a:lnTo>
                  <a:pt x="837" y="704"/>
                </a:lnTo>
                <a:lnTo>
                  <a:pt x="834" y="690"/>
                </a:lnTo>
                <a:lnTo>
                  <a:pt x="833" y="675"/>
                </a:lnTo>
                <a:lnTo>
                  <a:pt x="832" y="660"/>
                </a:lnTo>
                <a:lnTo>
                  <a:pt x="830" y="649"/>
                </a:lnTo>
                <a:lnTo>
                  <a:pt x="824" y="638"/>
                </a:lnTo>
                <a:lnTo>
                  <a:pt x="818" y="629"/>
                </a:lnTo>
                <a:lnTo>
                  <a:pt x="813" y="621"/>
                </a:lnTo>
                <a:lnTo>
                  <a:pt x="810" y="613"/>
                </a:lnTo>
                <a:lnTo>
                  <a:pt x="806" y="596"/>
                </a:lnTo>
                <a:lnTo>
                  <a:pt x="801" y="574"/>
                </a:lnTo>
                <a:lnTo>
                  <a:pt x="795" y="548"/>
                </a:lnTo>
                <a:lnTo>
                  <a:pt x="789" y="522"/>
                </a:lnTo>
                <a:lnTo>
                  <a:pt x="784" y="497"/>
                </a:lnTo>
                <a:lnTo>
                  <a:pt x="779" y="473"/>
                </a:lnTo>
                <a:lnTo>
                  <a:pt x="775" y="456"/>
                </a:lnTo>
                <a:lnTo>
                  <a:pt x="772" y="448"/>
                </a:lnTo>
                <a:lnTo>
                  <a:pt x="768" y="439"/>
                </a:lnTo>
                <a:lnTo>
                  <a:pt x="762" y="429"/>
                </a:lnTo>
                <a:lnTo>
                  <a:pt x="756" y="418"/>
                </a:lnTo>
                <a:lnTo>
                  <a:pt x="750" y="408"/>
                </a:lnTo>
                <a:lnTo>
                  <a:pt x="743" y="397"/>
                </a:lnTo>
                <a:lnTo>
                  <a:pt x="736" y="387"/>
                </a:lnTo>
                <a:lnTo>
                  <a:pt x="730" y="377"/>
                </a:lnTo>
                <a:lnTo>
                  <a:pt x="723" y="361"/>
                </a:lnTo>
                <a:lnTo>
                  <a:pt x="715" y="346"/>
                </a:lnTo>
                <a:lnTo>
                  <a:pt x="707" y="332"/>
                </a:lnTo>
                <a:lnTo>
                  <a:pt x="697" y="320"/>
                </a:lnTo>
                <a:lnTo>
                  <a:pt x="688" y="310"/>
                </a:lnTo>
                <a:lnTo>
                  <a:pt x="681" y="301"/>
                </a:lnTo>
                <a:lnTo>
                  <a:pt x="674" y="294"/>
                </a:lnTo>
                <a:lnTo>
                  <a:pt x="668" y="288"/>
                </a:lnTo>
                <a:lnTo>
                  <a:pt x="659" y="277"/>
                </a:lnTo>
                <a:lnTo>
                  <a:pt x="652" y="266"/>
                </a:lnTo>
                <a:lnTo>
                  <a:pt x="648" y="259"/>
                </a:lnTo>
                <a:lnTo>
                  <a:pt x="647" y="257"/>
                </a:lnTo>
                <a:lnTo>
                  <a:pt x="644" y="252"/>
                </a:lnTo>
                <a:lnTo>
                  <a:pt x="640" y="243"/>
                </a:lnTo>
                <a:lnTo>
                  <a:pt x="633" y="234"/>
                </a:lnTo>
                <a:lnTo>
                  <a:pt x="626" y="229"/>
                </a:lnTo>
                <a:lnTo>
                  <a:pt x="636" y="219"/>
                </a:lnTo>
                <a:lnTo>
                  <a:pt x="636" y="214"/>
                </a:lnTo>
                <a:lnTo>
                  <a:pt x="637" y="203"/>
                </a:lnTo>
                <a:lnTo>
                  <a:pt x="640" y="188"/>
                </a:lnTo>
                <a:lnTo>
                  <a:pt x="642" y="171"/>
                </a:lnTo>
                <a:lnTo>
                  <a:pt x="645" y="146"/>
                </a:lnTo>
                <a:lnTo>
                  <a:pt x="649" y="116"/>
                </a:lnTo>
                <a:lnTo>
                  <a:pt x="650" y="86"/>
                </a:lnTo>
                <a:lnTo>
                  <a:pt x="647" y="63"/>
                </a:lnTo>
                <a:lnTo>
                  <a:pt x="643" y="54"/>
                </a:lnTo>
                <a:lnTo>
                  <a:pt x="637" y="46"/>
                </a:lnTo>
                <a:lnTo>
                  <a:pt x="629" y="37"/>
                </a:lnTo>
                <a:lnTo>
                  <a:pt x="621" y="29"/>
                </a:lnTo>
                <a:lnTo>
                  <a:pt x="612" y="21"/>
                </a:lnTo>
                <a:lnTo>
                  <a:pt x="603" y="15"/>
                </a:lnTo>
                <a:lnTo>
                  <a:pt x="594" y="10"/>
                </a:lnTo>
                <a:lnTo>
                  <a:pt x="586" y="7"/>
                </a:lnTo>
                <a:lnTo>
                  <a:pt x="577" y="5"/>
                </a:lnTo>
                <a:lnTo>
                  <a:pt x="569" y="2"/>
                </a:lnTo>
                <a:lnTo>
                  <a:pt x="562" y="1"/>
                </a:lnTo>
                <a:lnTo>
                  <a:pt x="554" y="0"/>
                </a:lnTo>
                <a:lnTo>
                  <a:pt x="547" y="0"/>
                </a:lnTo>
                <a:lnTo>
                  <a:pt x="539" y="1"/>
                </a:lnTo>
                <a:lnTo>
                  <a:pt x="531" y="2"/>
                </a:lnTo>
                <a:lnTo>
                  <a:pt x="523" y="5"/>
                </a:lnTo>
                <a:lnTo>
                  <a:pt x="514" y="7"/>
                </a:lnTo>
                <a:lnTo>
                  <a:pt x="505" y="9"/>
                </a:lnTo>
                <a:lnTo>
                  <a:pt x="494" y="9"/>
                </a:lnTo>
                <a:lnTo>
                  <a:pt x="484" y="10"/>
                </a:lnTo>
                <a:lnTo>
                  <a:pt x="475" y="10"/>
                </a:lnTo>
                <a:lnTo>
                  <a:pt x="464" y="12"/>
                </a:lnTo>
                <a:lnTo>
                  <a:pt x="455" y="13"/>
                </a:lnTo>
                <a:lnTo>
                  <a:pt x="447" y="15"/>
                </a:lnTo>
                <a:lnTo>
                  <a:pt x="436" y="22"/>
                </a:lnTo>
                <a:lnTo>
                  <a:pt x="430" y="30"/>
                </a:lnTo>
                <a:lnTo>
                  <a:pt x="429" y="39"/>
                </a:lnTo>
                <a:lnTo>
                  <a:pt x="430" y="48"/>
                </a:lnTo>
                <a:lnTo>
                  <a:pt x="432" y="55"/>
                </a:lnTo>
                <a:lnTo>
                  <a:pt x="436" y="60"/>
                </a:lnTo>
                <a:lnTo>
                  <a:pt x="439" y="62"/>
                </a:lnTo>
                <a:lnTo>
                  <a:pt x="440" y="62"/>
                </a:lnTo>
                <a:lnTo>
                  <a:pt x="439" y="67"/>
                </a:lnTo>
                <a:lnTo>
                  <a:pt x="436" y="78"/>
                </a:lnTo>
                <a:lnTo>
                  <a:pt x="431" y="92"/>
                </a:lnTo>
                <a:lnTo>
                  <a:pt x="430" y="105"/>
                </a:lnTo>
                <a:lnTo>
                  <a:pt x="429" y="114"/>
                </a:lnTo>
                <a:lnTo>
                  <a:pt x="428" y="119"/>
                </a:lnTo>
                <a:lnTo>
                  <a:pt x="425" y="122"/>
                </a:lnTo>
                <a:lnTo>
                  <a:pt x="424" y="123"/>
                </a:lnTo>
                <a:lnTo>
                  <a:pt x="435" y="142"/>
                </a:lnTo>
                <a:lnTo>
                  <a:pt x="416" y="176"/>
                </a:lnTo>
                <a:lnTo>
                  <a:pt x="420" y="180"/>
                </a:lnTo>
                <a:lnTo>
                  <a:pt x="440" y="189"/>
                </a:lnTo>
                <a:lnTo>
                  <a:pt x="437" y="204"/>
                </a:lnTo>
                <a:lnTo>
                  <a:pt x="444" y="211"/>
                </a:lnTo>
                <a:lnTo>
                  <a:pt x="443" y="212"/>
                </a:lnTo>
                <a:lnTo>
                  <a:pt x="439" y="214"/>
                </a:lnTo>
                <a:lnTo>
                  <a:pt x="439" y="219"/>
                </a:lnTo>
                <a:lnTo>
                  <a:pt x="444" y="225"/>
                </a:lnTo>
                <a:lnTo>
                  <a:pt x="448" y="232"/>
                </a:lnTo>
                <a:lnTo>
                  <a:pt x="448" y="237"/>
                </a:lnTo>
                <a:lnTo>
                  <a:pt x="447" y="242"/>
                </a:lnTo>
                <a:lnTo>
                  <a:pt x="445" y="248"/>
                </a:lnTo>
                <a:lnTo>
                  <a:pt x="444" y="253"/>
                </a:lnTo>
                <a:lnTo>
                  <a:pt x="444" y="259"/>
                </a:lnTo>
                <a:lnTo>
                  <a:pt x="447" y="266"/>
                </a:lnTo>
                <a:lnTo>
                  <a:pt x="453" y="271"/>
                </a:lnTo>
                <a:lnTo>
                  <a:pt x="460" y="273"/>
                </a:lnTo>
                <a:lnTo>
                  <a:pt x="468" y="274"/>
                </a:lnTo>
                <a:lnTo>
                  <a:pt x="476" y="274"/>
                </a:lnTo>
                <a:lnTo>
                  <a:pt x="485" y="274"/>
                </a:lnTo>
                <a:lnTo>
                  <a:pt x="494" y="273"/>
                </a:lnTo>
                <a:lnTo>
                  <a:pt x="501" y="273"/>
                </a:lnTo>
                <a:lnTo>
                  <a:pt x="507" y="274"/>
                </a:lnTo>
                <a:lnTo>
                  <a:pt x="511" y="277"/>
                </a:lnTo>
                <a:lnTo>
                  <a:pt x="513" y="281"/>
                </a:lnTo>
                <a:lnTo>
                  <a:pt x="514" y="287"/>
                </a:lnTo>
                <a:lnTo>
                  <a:pt x="516" y="294"/>
                </a:lnTo>
                <a:lnTo>
                  <a:pt x="519" y="301"/>
                </a:lnTo>
                <a:lnTo>
                  <a:pt x="509" y="308"/>
                </a:lnTo>
                <a:lnTo>
                  <a:pt x="499" y="329"/>
                </a:lnTo>
                <a:lnTo>
                  <a:pt x="505" y="339"/>
                </a:lnTo>
                <a:lnTo>
                  <a:pt x="504" y="339"/>
                </a:lnTo>
                <a:lnTo>
                  <a:pt x="504" y="340"/>
                </a:lnTo>
                <a:lnTo>
                  <a:pt x="503" y="341"/>
                </a:lnTo>
                <a:lnTo>
                  <a:pt x="505" y="339"/>
                </a:lnTo>
                <a:lnTo>
                  <a:pt x="506" y="341"/>
                </a:lnTo>
                <a:lnTo>
                  <a:pt x="503" y="343"/>
                </a:lnTo>
                <a:lnTo>
                  <a:pt x="496" y="351"/>
                </a:lnTo>
                <a:lnTo>
                  <a:pt x="488" y="359"/>
                </a:lnTo>
                <a:lnTo>
                  <a:pt x="484" y="369"/>
                </a:lnTo>
                <a:lnTo>
                  <a:pt x="484" y="376"/>
                </a:lnTo>
                <a:lnTo>
                  <a:pt x="484" y="379"/>
                </a:lnTo>
                <a:lnTo>
                  <a:pt x="484" y="380"/>
                </a:lnTo>
                <a:lnTo>
                  <a:pt x="467" y="427"/>
                </a:lnTo>
                <a:lnTo>
                  <a:pt x="463" y="437"/>
                </a:lnTo>
                <a:lnTo>
                  <a:pt x="458" y="459"/>
                </a:lnTo>
                <a:lnTo>
                  <a:pt x="451" y="483"/>
                </a:lnTo>
                <a:lnTo>
                  <a:pt x="446" y="498"/>
                </a:lnTo>
                <a:lnTo>
                  <a:pt x="444" y="515"/>
                </a:lnTo>
                <a:lnTo>
                  <a:pt x="440" y="544"/>
                </a:lnTo>
                <a:lnTo>
                  <a:pt x="437" y="576"/>
                </a:lnTo>
                <a:lnTo>
                  <a:pt x="436" y="604"/>
                </a:lnTo>
                <a:lnTo>
                  <a:pt x="436" y="624"/>
                </a:lnTo>
                <a:lnTo>
                  <a:pt x="436" y="650"/>
                </a:lnTo>
                <a:lnTo>
                  <a:pt x="436" y="677"/>
                </a:lnTo>
                <a:lnTo>
                  <a:pt x="436" y="703"/>
                </a:lnTo>
                <a:lnTo>
                  <a:pt x="431" y="714"/>
                </a:lnTo>
                <a:lnTo>
                  <a:pt x="428" y="725"/>
                </a:lnTo>
                <a:lnTo>
                  <a:pt x="424" y="734"/>
                </a:lnTo>
                <a:lnTo>
                  <a:pt x="421" y="741"/>
                </a:lnTo>
                <a:lnTo>
                  <a:pt x="414" y="753"/>
                </a:lnTo>
                <a:lnTo>
                  <a:pt x="406" y="761"/>
                </a:lnTo>
                <a:lnTo>
                  <a:pt x="398" y="770"/>
                </a:lnTo>
                <a:lnTo>
                  <a:pt x="392" y="781"/>
                </a:lnTo>
                <a:lnTo>
                  <a:pt x="388" y="794"/>
                </a:lnTo>
                <a:lnTo>
                  <a:pt x="387" y="802"/>
                </a:lnTo>
                <a:lnTo>
                  <a:pt x="385" y="809"/>
                </a:lnTo>
                <a:lnTo>
                  <a:pt x="382" y="813"/>
                </a:lnTo>
                <a:lnTo>
                  <a:pt x="377" y="818"/>
                </a:lnTo>
                <a:lnTo>
                  <a:pt x="368" y="827"/>
                </a:lnTo>
                <a:lnTo>
                  <a:pt x="357" y="840"/>
                </a:lnTo>
                <a:lnTo>
                  <a:pt x="346" y="852"/>
                </a:lnTo>
                <a:lnTo>
                  <a:pt x="334" y="866"/>
                </a:lnTo>
                <a:lnTo>
                  <a:pt x="324" y="878"/>
                </a:lnTo>
                <a:lnTo>
                  <a:pt x="317" y="885"/>
                </a:lnTo>
                <a:lnTo>
                  <a:pt x="315" y="888"/>
                </a:lnTo>
                <a:lnTo>
                  <a:pt x="319" y="899"/>
                </a:lnTo>
                <a:lnTo>
                  <a:pt x="316" y="901"/>
                </a:lnTo>
                <a:lnTo>
                  <a:pt x="310" y="907"/>
                </a:lnTo>
                <a:lnTo>
                  <a:pt x="302" y="912"/>
                </a:lnTo>
                <a:lnTo>
                  <a:pt x="296" y="918"/>
                </a:lnTo>
                <a:lnTo>
                  <a:pt x="294" y="923"/>
                </a:lnTo>
                <a:lnTo>
                  <a:pt x="292" y="926"/>
                </a:lnTo>
                <a:lnTo>
                  <a:pt x="289" y="930"/>
                </a:lnTo>
                <a:lnTo>
                  <a:pt x="287" y="934"/>
                </a:lnTo>
                <a:lnTo>
                  <a:pt x="284" y="933"/>
                </a:lnTo>
                <a:lnTo>
                  <a:pt x="278" y="934"/>
                </a:lnTo>
                <a:lnTo>
                  <a:pt x="273" y="935"/>
                </a:lnTo>
                <a:lnTo>
                  <a:pt x="269" y="939"/>
                </a:lnTo>
                <a:lnTo>
                  <a:pt x="263" y="947"/>
                </a:lnTo>
                <a:lnTo>
                  <a:pt x="257" y="957"/>
                </a:lnTo>
                <a:lnTo>
                  <a:pt x="252" y="968"/>
                </a:lnTo>
                <a:lnTo>
                  <a:pt x="250" y="972"/>
                </a:lnTo>
                <a:lnTo>
                  <a:pt x="113" y="926"/>
                </a:lnTo>
                <a:lnTo>
                  <a:pt x="86" y="956"/>
                </a:lnTo>
                <a:lnTo>
                  <a:pt x="7" y="1227"/>
                </a:lnTo>
                <a:lnTo>
                  <a:pt x="343" y="1340"/>
                </a:lnTo>
                <a:lnTo>
                  <a:pt x="337" y="1357"/>
                </a:lnTo>
                <a:lnTo>
                  <a:pt x="332" y="1374"/>
                </a:lnTo>
                <a:lnTo>
                  <a:pt x="331" y="1387"/>
                </a:lnTo>
                <a:lnTo>
                  <a:pt x="331" y="1392"/>
                </a:lnTo>
                <a:lnTo>
                  <a:pt x="329" y="1397"/>
                </a:lnTo>
                <a:lnTo>
                  <a:pt x="322" y="1411"/>
                </a:lnTo>
                <a:lnTo>
                  <a:pt x="315" y="1428"/>
                </a:lnTo>
                <a:lnTo>
                  <a:pt x="309" y="1443"/>
                </a:lnTo>
                <a:lnTo>
                  <a:pt x="307" y="1459"/>
                </a:lnTo>
                <a:lnTo>
                  <a:pt x="305" y="1480"/>
                </a:lnTo>
                <a:lnTo>
                  <a:pt x="305" y="1496"/>
                </a:lnTo>
                <a:lnTo>
                  <a:pt x="305" y="1503"/>
                </a:lnTo>
                <a:lnTo>
                  <a:pt x="303" y="1504"/>
                </a:lnTo>
                <a:lnTo>
                  <a:pt x="297" y="1506"/>
                </a:lnTo>
                <a:lnTo>
                  <a:pt x="289" y="1509"/>
                </a:lnTo>
                <a:lnTo>
                  <a:pt x="280" y="1512"/>
                </a:lnTo>
                <a:lnTo>
                  <a:pt x="270" y="1516"/>
                </a:lnTo>
                <a:lnTo>
                  <a:pt x="262" y="1521"/>
                </a:lnTo>
                <a:lnTo>
                  <a:pt x="254" y="1524"/>
                </a:lnTo>
                <a:lnTo>
                  <a:pt x="250" y="1529"/>
                </a:lnTo>
                <a:lnTo>
                  <a:pt x="247" y="1534"/>
                </a:lnTo>
                <a:lnTo>
                  <a:pt x="242" y="1544"/>
                </a:lnTo>
                <a:lnTo>
                  <a:pt x="236" y="1554"/>
                </a:lnTo>
                <a:lnTo>
                  <a:pt x="231" y="1564"/>
                </a:lnTo>
                <a:lnTo>
                  <a:pt x="224" y="1576"/>
                </a:lnTo>
                <a:lnTo>
                  <a:pt x="218" y="1586"/>
                </a:lnTo>
                <a:lnTo>
                  <a:pt x="212" y="1595"/>
                </a:lnTo>
                <a:lnTo>
                  <a:pt x="206" y="1601"/>
                </a:lnTo>
                <a:lnTo>
                  <a:pt x="201" y="1607"/>
                </a:lnTo>
                <a:lnTo>
                  <a:pt x="194" y="1614"/>
                </a:lnTo>
                <a:lnTo>
                  <a:pt x="186" y="1623"/>
                </a:lnTo>
                <a:lnTo>
                  <a:pt x="179" y="1631"/>
                </a:lnTo>
                <a:lnTo>
                  <a:pt x="171" y="1640"/>
                </a:lnTo>
                <a:lnTo>
                  <a:pt x="166" y="1647"/>
                </a:lnTo>
                <a:lnTo>
                  <a:pt x="161" y="1652"/>
                </a:lnTo>
                <a:lnTo>
                  <a:pt x="160" y="1654"/>
                </a:lnTo>
                <a:lnTo>
                  <a:pt x="143" y="1685"/>
                </a:lnTo>
                <a:lnTo>
                  <a:pt x="167" y="1711"/>
                </a:lnTo>
                <a:lnTo>
                  <a:pt x="138" y="1719"/>
                </a:lnTo>
                <a:lnTo>
                  <a:pt x="137" y="1719"/>
                </a:lnTo>
                <a:lnTo>
                  <a:pt x="134" y="1720"/>
                </a:lnTo>
                <a:lnTo>
                  <a:pt x="129" y="1720"/>
                </a:lnTo>
                <a:lnTo>
                  <a:pt x="123" y="1721"/>
                </a:lnTo>
                <a:lnTo>
                  <a:pt x="116" y="1722"/>
                </a:lnTo>
                <a:lnTo>
                  <a:pt x="111" y="1722"/>
                </a:lnTo>
                <a:lnTo>
                  <a:pt x="104" y="1723"/>
                </a:lnTo>
                <a:lnTo>
                  <a:pt x="98" y="1723"/>
                </a:lnTo>
                <a:lnTo>
                  <a:pt x="93" y="1723"/>
                </a:lnTo>
                <a:lnTo>
                  <a:pt x="89" y="1723"/>
                </a:lnTo>
                <a:lnTo>
                  <a:pt x="85" y="1723"/>
                </a:lnTo>
                <a:lnTo>
                  <a:pt x="81" y="1722"/>
                </a:lnTo>
                <a:lnTo>
                  <a:pt x="76" y="1722"/>
                </a:lnTo>
                <a:lnTo>
                  <a:pt x="73" y="1721"/>
                </a:lnTo>
                <a:lnTo>
                  <a:pt x="68" y="1720"/>
                </a:lnTo>
                <a:lnTo>
                  <a:pt x="63" y="1719"/>
                </a:lnTo>
                <a:lnTo>
                  <a:pt x="59" y="1718"/>
                </a:lnTo>
                <a:lnTo>
                  <a:pt x="53" y="1716"/>
                </a:lnTo>
                <a:lnTo>
                  <a:pt x="47" y="1715"/>
                </a:lnTo>
                <a:lnTo>
                  <a:pt x="42" y="1714"/>
                </a:lnTo>
                <a:lnTo>
                  <a:pt x="37" y="1714"/>
                </a:lnTo>
                <a:lnTo>
                  <a:pt x="32" y="1714"/>
                </a:lnTo>
                <a:lnTo>
                  <a:pt x="30" y="1714"/>
                </a:lnTo>
                <a:lnTo>
                  <a:pt x="29" y="1714"/>
                </a:lnTo>
                <a:lnTo>
                  <a:pt x="15" y="1722"/>
                </a:lnTo>
                <a:lnTo>
                  <a:pt x="0" y="1735"/>
                </a:lnTo>
                <a:lnTo>
                  <a:pt x="2" y="1737"/>
                </a:lnTo>
                <a:lnTo>
                  <a:pt x="9" y="1742"/>
                </a:lnTo>
                <a:lnTo>
                  <a:pt x="19" y="1750"/>
                </a:lnTo>
                <a:lnTo>
                  <a:pt x="32" y="1760"/>
                </a:lnTo>
                <a:lnTo>
                  <a:pt x="47" y="1771"/>
                </a:lnTo>
                <a:lnTo>
                  <a:pt x="63" y="1780"/>
                </a:lnTo>
                <a:lnTo>
                  <a:pt x="81" y="1789"/>
                </a:lnTo>
                <a:lnTo>
                  <a:pt x="98" y="1796"/>
                </a:lnTo>
                <a:lnTo>
                  <a:pt x="115" y="1800"/>
                </a:lnTo>
                <a:lnTo>
                  <a:pt x="131" y="1804"/>
                </a:lnTo>
                <a:lnTo>
                  <a:pt x="146" y="1805"/>
                </a:lnTo>
                <a:lnTo>
                  <a:pt x="160" y="1806"/>
                </a:lnTo>
                <a:lnTo>
                  <a:pt x="172" y="1806"/>
                </a:lnTo>
                <a:lnTo>
                  <a:pt x="182" y="1806"/>
                </a:lnTo>
                <a:lnTo>
                  <a:pt x="189" y="1806"/>
                </a:lnTo>
                <a:lnTo>
                  <a:pt x="195" y="1806"/>
                </a:lnTo>
                <a:lnTo>
                  <a:pt x="202" y="1810"/>
                </a:lnTo>
                <a:lnTo>
                  <a:pt x="206" y="1813"/>
                </a:lnTo>
                <a:lnTo>
                  <a:pt x="209" y="1817"/>
                </a:lnTo>
                <a:lnTo>
                  <a:pt x="209" y="1818"/>
                </a:lnTo>
                <a:lnTo>
                  <a:pt x="210" y="1819"/>
                </a:lnTo>
                <a:lnTo>
                  <a:pt x="212" y="1820"/>
                </a:lnTo>
                <a:lnTo>
                  <a:pt x="216" y="1823"/>
                </a:lnTo>
                <a:lnTo>
                  <a:pt x="221" y="1827"/>
                </a:lnTo>
                <a:lnTo>
                  <a:pt x="227" y="1830"/>
                </a:lnTo>
                <a:lnTo>
                  <a:pt x="235" y="1833"/>
                </a:lnTo>
                <a:lnTo>
                  <a:pt x="243" y="1836"/>
                </a:lnTo>
                <a:lnTo>
                  <a:pt x="252" y="1837"/>
                </a:lnTo>
                <a:lnTo>
                  <a:pt x="261" y="1838"/>
                </a:lnTo>
                <a:lnTo>
                  <a:pt x="269" y="1838"/>
                </a:lnTo>
                <a:lnTo>
                  <a:pt x="274" y="1840"/>
                </a:lnTo>
                <a:lnTo>
                  <a:pt x="279" y="1840"/>
                </a:lnTo>
                <a:lnTo>
                  <a:pt x="282" y="1840"/>
                </a:lnTo>
                <a:lnTo>
                  <a:pt x="285" y="1840"/>
                </a:lnTo>
                <a:lnTo>
                  <a:pt x="287" y="1840"/>
                </a:lnTo>
                <a:lnTo>
                  <a:pt x="302" y="1803"/>
                </a:lnTo>
                <a:lnTo>
                  <a:pt x="296" y="1791"/>
                </a:lnTo>
                <a:lnTo>
                  <a:pt x="297" y="1790"/>
                </a:lnTo>
                <a:lnTo>
                  <a:pt x="300" y="1788"/>
                </a:lnTo>
                <a:lnTo>
                  <a:pt x="302" y="1782"/>
                </a:lnTo>
                <a:lnTo>
                  <a:pt x="305" y="1772"/>
                </a:lnTo>
                <a:lnTo>
                  <a:pt x="305" y="1761"/>
                </a:lnTo>
                <a:lnTo>
                  <a:pt x="305" y="1756"/>
                </a:lnTo>
                <a:lnTo>
                  <a:pt x="305" y="1753"/>
                </a:lnTo>
                <a:lnTo>
                  <a:pt x="305" y="1752"/>
                </a:lnTo>
                <a:lnTo>
                  <a:pt x="308" y="1750"/>
                </a:lnTo>
                <a:lnTo>
                  <a:pt x="314" y="1743"/>
                </a:lnTo>
                <a:lnTo>
                  <a:pt x="322" y="1734"/>
                </a:lnTo>
                <a:lnTo>
                  <a:pt x="331" y="1722"/>
                </a:lnTo>
                <a:lnTo>
                  <a:pt x="339" y="1711"/>
                </a:lnTo>
                <a:lnTo>
                  <a:pt x="347" y="1699"/>
                </a:lnTo>
                <a:lnTo>
                  <a:pt x="353" y="1689"/>
                </a:lnTo>
                <a:lnTo>
                  <a:pt x="355" y="1682"/>
                </a:lnTo>
                <a:lnTo>
                  <a:pt x="355" y="1673"/>
                </a:lnTo>
                <a:lnTo>
                  <a:pt x="355" y="1665"/>
                </a:lnTo>
                <a:lnTo>
                  <a:pt x="355" y="1660"/>
                </a:lnTo>
                <a:lnTo>
                  <a:pt x="355" y="1658"/>
                </a:lnTo>
                <a:lnTo>
                  <a:pt x="357" y="1655"/>
                </a:lnTo>
                <a:lnTo>
                  <a:pt x="364" y="1647"/>
                </a:lnTo>
                <a:lnTo>
                  <a:pt x="375" y="1637"/>
                </a:lnTo>
                <a:lnTo>
                  <a:pt x="387" y="1624"/>
                </a:lnTo>
                <a:lnTo>
                  <a:pt x="401" y="1609"/>
                </a:lnTo>
                <a:lnTo>
                  <a:pt x="414" y="1595"/>
                </a:lnTo>
                <a:lnTo>
                  <a:pt x="426" y="1582"/>
                </a:lnTo>
                <a:lnTo>
                  <a:pt x="436" y="1570"/>
                </a:lnTo>
                <a:lnTo>
                  <a:pt x="445" y="1560"/>
                </a:lnTo>
                <a:lnTo>
                  <a:pt x="454" y="1547"/>
                </a:lnTo>
                <a:lnTo>
                  <a:pt x="463" y="1532"/>
                </a:lnTo>
                <a:lnTo>
                  <a:pt x="474" y="1516"/>
                </a:lnTo>
                <a:lnTo>
                  <a:pt x="483" y="1500"/>
                </a:lnTo>
                <a:lnTo>
                  <a:pt x="493" y="1483"/>
                </a:lnTo>
                <a:lnTo>
                  <a:pt x="501" y="1465"/>
                </a:lnTo>
                <a:lnTo>
                  <a:pt x="509" y="1448"/>
                </a:lnTo>
                <a:lnTo>
                  <a:pt x="518" y="1430"/>
                </a:lnTo>
                <a:lnTo>
                  <a:pt x="528" y="1409"/>
                </a:lnTo>
                <a:lnTo>
                  <a:pt x="537" y="1387"/>
                </a:lnTo>
                <a:lnTo>
                  <a:pt x="547" y="1365"/>
                </a:lnTo>
                <a:lnTo>
                  <a:pt x="556" y="1345"/>
                </a:lnTo>
                <a:lnTo>
                  <a:pt x="562" y="1329"/>
                </a:lnTo>
                <a:lnTo>
                  <a:pt x="568" y="1318"/>
                </a:lnTo>
                <a:lnTo>
                  <a:pt x="569" y="1314"/>
                </a:lnTo>
                <a:lnTo>
                  <a:pt x="573" y="1325"/>
                </a:lnTo>
                <a:lnTo>
                  <a:pt x="582" y="1352"/>
                </a:lnTo>
                <a:lnTo>
                  <a:pt x="595" y="1392"/>
                </a:lnTo>
                <a:lnTo>
                  <a:pt x="611" y="1439"/>
                </a:lnTo>
                <a:lnTo>
                  <a:pt x="627" y="1487"/>
                </a:lnTo>
                <a:lnTo>
                  <a:pt x="644" y="1533"/>
                </a:lnTo>
                <a:lnTo>
                  <a:pt x="658" y="1570"/>
                </a:lnTo>
                <a:lnTo>
                  <a:pt x="668" y="1594"/>
                </a:lnTo>
                <a:lnTo>
                  <a:pt x="675" y="1608"/>
                </a:lnTo>
                <a:lnTo>
                  <a:pt x="681" y="1620"/>
                </a:lnTo>
                <a:lnTo>
                  <a:pt x="686" y="1629"/>
                </a:lnTo>
                <a:lnTo>
                  <a:pt x="690" y="1636"/>
                </a:lnTo>
                <a:lnTo>
                  <a:pt x="694" y="1643"/>
                </a:lnTo>
                <a:lnTo>
                  <a:pt x="696" y="1647"/>
                </a:lnTo>
                <a:lnTo>
                  <a:pt x="700" y="1651"/>
                </a:lnTo>
                <a:lnTo>
                  <a:pt x="703" y="1654"/>
                </a:lnTo>
                <a:lnTo>
                  <a:pt x="710" y="1660"/>
                </a:lnTo>
                <a:lnTo>
                  <a:pt x="716" y="1665"/>
                </a:lnTo>
                <a:lnTo>
                  <a:pt x="718" y="1667"/>
                </a:lnTo>
                <a:lnTo>
                  <a:pt x="719" y="1668"/>
                </a:lnTo>
                <a:lnTo>
                  <a:pt x="708" y="1730"/>
                </a:lnTo>
                <a:lnTo>
                  <a:pt x="697" y="1743"/>
                </a:lnTo>
                <a:lnTo>
                  <a:pt x="695" y="1746"/>
                </a:lnTo>
                <a:lnTo>
                  <a:pt x="688" y="1753"/>
                </a:lnTo>
                <a:lnTo>
                  <a:pt x="679" y="1761"/>
                </a:lnTo>
                <a:lnTo>
                  <a:pt x="670" y="1765"/>
                </a:lnTo>
                <a:lnTo>
                  <a:pt x="664" y="1766"/>
                </a:lnTo>
                <a:lnTo>
                  <a:pt x="657" y="1768"/>
                </a:lnTo>
                <a:lnTo>
                  <a:pt x="648" y="1769"/>
                </a:lnTo>
                <a:lnTo>
                  <a:pt x="637" y="1771"/>
                </a:lnTo>
                <a:lnTo>
                  <a:pt x="628" y="1772"/>
                </a:lnTo>
                <a:lnTo>
                  <a:pt x="620" y="1773"/>
                </a:lnTo>
                <a:lnTo>
                  <a:pt x="615" y="1774"/>
                </a:lnTo>
                <a:lnTo>
                  <a:pt x="613" y="1774"/>
                </a:lnTo>
                <a:lnTo>
                  <a:pt x="602" y="1787"/>
                </a:lnTo>
                <a:lnTo>
                  <a:pt x="591" y="1791"/>
                </a:lnTo>
                <a:lnTo>
                  <a:pt x="591" y="1792"/>
                </a:lnTo>
                <a:lnTo>
                  <a:pt x="591" y="1797"/>
                </a:lnTo>
                <a:lnTo>
                  <a:pt x="595" y="1802"/>
                </a:lnTo>
                <a:lnTo>
                  <a:pt x="600" y="1806"/>
                </a:lnTo>
                <a:lnTo>
                  <a:pt x="607" y="1809"/>
                </a:lnTo>
                <a:lnTo>
                  <a:pt x="619" y="1811"/>
                </a:lnTo>
                <a:lnTo>
                  <a:pt x="634" y="1813"/>
                </a:lnTo>
                <a:lnTo>
                  <a:pt x="650" y="1815"/>
                </a:lnTo>
                <a:lnTo>
                  <a:pt x="667" y="1817"/>
                </a:lnTo>
                <a:lnTo>
                  <a:pt x="683" y="1818"/>
                </a:lnTo>
                <a:lnTo>
                  <a:pt x="696" y="1818"/>
                </a:lnTo>
                <a:lnTo>
                  <a:pt x="705" y="1818"/>
                </a:lnTo>
                <a:lnTo>
                  <a:pt x="711" y="1817"/>
                </a:lnTo>
                <a:lnTo>
                  <a:pt x="718" y="1817"/>
                </a:lnTo>
                <a:lnTo>
                  <a:pt x="724" y="1815"/>
                </a:lnTo>
                <a:lnTo>
                  <a:pt x="730" y="1815"/>
                </a:lnTo>
                <a:lnTo>
                  <a:pt x="735" y="1814"/>
                </a:lnTo>
                <a:lnTo>
                  <a:pt x="740" y="1813"/>
                </a:lnTo>
                <a:lnTo>
                  <a:pt x="746" y="1812"/>
                </a:lnTo>
                <a:lnTo>
                  <a:pt x="751" y="1810"/>
                </a:lnTo>
                <a:lnTo>
                  <a:pt x="757" y="1807"/>
                </a:lnTo>
                <a:lnTo>
                  <a:pt x="765" y="1805"/>
                </a:lnTo>
                <a:lnTo>
                  <a:pt x="772" y="1803"/>
                </a:lnTo>
                <a:lnTo>
                  <a:pt x="780" y="1800"/>
                </a:lnTo>
                <a:lnTo>
                  <a:pt x="787" y="1798"/>
                </a:lnTo>
                <a:lnTo>
                  <a:pt x="793" y="1797"/>
                </a:lnTo>
                <a:lnTo>
                  <a:pt x="796" y="1796"/>
                </a:lnTo>
                <a:lnTo>
                  <a:pt x="798" y="1796"/>
                </a:lnTo>
                <a:lnTo>
                  <a:pt x="802" y="1813"/>
                </a:lnTo>
                <a:lnTo>
                  <a:pt x="804" y="1813"/>
                </a:lnTo>
                <a:lnTo>
                  <a:pt x="810" y="1813"/>
                </a:lnTo>
                <a:lnTo>
                  <a:pt x="819" y="1814"/>
                </a:lnTo>
                <a:lnTo>
                  <a:pt x="831" y="1814"/>
                </a:lnTo>
                <a:lnTo>
                  <a:pt x="842" y="1814"/>
                </a:lnTo>
                <a:lnTo>
                  <a:pt x="855" y="1815"/>
                </a:lnTo>
                <a:lnTo>
                  <a:pt x="866" y="1815"/>
                </a:lnTo>
                <a:lnTo>
                  <a:pt x="875" y="1815"/>
                </a:lnTo>
                <a:lnTo>
                  <a:pt x="886" y="1814"/>
                </a:lnTo>
                <a:lnTo>
                  <a:pt x="892" y="1812"/>
                </a:lnTo>
                <a:lnTo>
                  <a:pt x="896" y="1811"/>
                </a:lnTo>
                <a:lnTo>
                  <a:pt x="896" y="1810"/>
                </a:lnTo>
                <a:lnTo>
                  <a:pt x="894" y="1769"/>
                </a:lnTo>
                <a:lnTo>
                  <a:pt x="887" y="1745"/>
                </a:lnTo>
                <a:close/>
                <a:moveTo>
                  <a:pt x="373" y="945"/>
                </a:moveTo>
                <a:lnTo>
                  <a:pt x="391" y="953"/>
                </a:lnTo>
                <a:lnTo>
                  <a:pt x="416" y="916"/>
                </a:lnTo>
                <a:lnTo>
                  <a:pt x="411" y="942"/>
                </a:lnTo>
                <a:lnTo>
                  <a:pt x="407" y="970"/>
                </a:lnTo>
                <a:lnTo>
                  <a:pt x="402" y="996"/>
                </a:lnTo>
                <a:lnTo>
                  <a:pt x="399" y="1023"/>
                </a:lnTo>
                <a:lnTo>
                  <a:pt x="364" y="1011"/>
                </a:lnTo>
                <a:lnTo>
                  <a:pt x="368" y="1002"/>
                </a:lnTo>
                <a:lnTo>
                  <a:pt x="371" y="991"/>
                </a:lnTo>
                <a:lnTo>
                  <a:pt x="373" y="983"/>
                </a:lnTo>
                <a:lnTo>
                  <a:pt x="375" y="977"/>
                </a:lnTo>
                <a:lnTo>
                  <a:pt x="373" y="973"/>
                </a:lnTo>
                <a:lnTo>
                  <a:pt x="372" y="970"/>
                </a:lnTo>
                <a:lnTo>
                  <a:pt x="369" y="966"/>
                </a:lnTo>
                <a:lnTo>
                  <a:pt x="365" y="963"/>
                </a:lnTo>
                <a:lnTo>
                  <a:pt x="365" y="962"/>
                </a:lnTo>
                <a:lnTo>
                  <a:pt x="365" y="961"/>
                </a:lnTo>
                <a:lnTo>
                  <a:pt x="373" y="945"/>
                </a:lnTo>
                <a:close/>
                <a:moveTo>
                  <a:pt x="266" y="958"/>
                </a:moveTo>
                <a:lnTo>
                  <a:pt x="267" y="957"/>
                </a:lnTo>
                <a:lnTo>
                  <a:pt x="271" y="956"/>
                </a:lnTo>
                <a:lnTo>
                  <a:pt x="277" y="954"/>
                </a:lnTo>
                <a:lnTo>
                  <a:pt x="282" y="953"/>
                </a:lnTo>
                <a:lnTo>
                  <a:pt x="282" y="956"/>
                </a:lnTo>
                <a:lnTo>
                  <a:pt x="281" y="958"/>
                </a:lnTo>
                <a:lnTo>
                  <a:pt x="280" y="961"/>
                </a:lnTo>
                <a:lnTo>
                  <a:pt x="279" y="963"/>
                </a:lnTo>
                <a:lnTo>
                  <a:pt x="274" y="968"/>
                </a:lnTo>
                <a:lnTo>
                  <a:pt x="271" y="972"/>
                </a:lnTo>
                <a:lnTo>
                  <a:pt x="271" y="976"/>
                </a:lnTo>
                <a:lnTo>
                  <a:pt x="273" y="978"/>
                </a:lnTo>
                <a:lnTo>
                  <a:pt x="278" y="979"/>
                </a:lnTo>
                <a:lnTo>
                  <a:pt x="282" y="978"/>
                </a:lnTo>
                <a:lnTo>
                  <a:pt x="287" y="975"/>
                </a:lnTo>
                <a:lnTo>
                  <a:pt x="292" y="971"/>
                </a:lnTo>
                <a:lnTo>
                  <a:pt x="294" y="970"/>
                </a:lnTo>
                <a:lnTo>
                  <a:pt x="295" y="971"/>
                </a:lnTo>
                <a:lnTo>
                  <a:pt x="296" y="973"/>
                </a:lnTo>
                <a:lnTo>
                  <a:pt x="300" y="976"/>
                </a:lnTo>
                <a:lnTo>
                  <a:pt x="303" y="977"/>
                </a:lnTo>
                <a:lnTo>
                  <a:pt x="305" y="978"/>
                </a:lnTo>
                <a:lnTo>
                  <a:pt x="307" y="977"/>
                </a:lnTo>
                <a:lnTo>
                  <a:pt x="307" y="978"/>
                </a:lnTo>
                <a:lnTo>
                  <a:pt x="309" y="981"/>
                </a:lnTo>
                <a:lnTo>
                  <a:pt x="311" y="984"/>
                </a:lnTo>
                <a:lnTo>
                  <a:pt x="315" y="986"/>
                </a:lnTo>
                <a:lnTo>
                  <a:pt x="319" y="986"/>
                </a:lnTo>
                <a:lnTo>
                  <a:pt x="324" y="984"/>
                </a:lnTo>
                <a:lnTo>
                  <a:pt x="327" y="981"/>
                </a:lnTo>
                <a:lnTo>
                  <a:pt x="329" y="980"/>
                </a:lnTo>
                <a:lnTo>
                  <a:pt x="329" y="981"/>
                </a:lnTo>
                <a:lnTo>
                  <a:pt x="330" y="985"/>
                </a:lnTo>
                <a:lnTo>
                  <a:pt x="331" y="987"/>
                </a:lnTo>
                <a:lnTo>
                  <a:pt x="333" y="990"/>
                </a:lnTo>
                <a:lnTo>
                  <a:pt x="338" y="990"/>
                </a:lnTo>
                <a:lnTo>
                  <a:pt x="340" y="988"/>
                </a:lnTo>
                <a:lnTo>
                  <a:pt x="342" y="986"/>
                </a:lnTo>
                <a:lnTo>
                  <a:pt x="342" y="985"/>
                </a:lnTo>
                <a:lnTo>
                  <a:pt x="345" y="987"/>
                </a:lnTo>
                <a:lnTo>
                  <a:pt x="346" y="988"/>
                </a:lnTo>
                <a:lnTo>
                  <a:pt x="349" y="991"/>
                </a:lnTo>
                <a:lnTo>
                  <a:pt x="352" y="991"/>
                </a:lnTo>
                <a:lnTo>
                  <a:pt x="355" y="991"/>
                </a:lnTo>
                <a:lnTo>
                  <a:pt x="357" y="990"/>
                </a:lnTo>
                <a:lnTo>
                  <a:pt x="360" y="987"/>
                </a:lnTo>
                <a:lnTo>
                  <a:pt x="358" y="993"/>
                </a:lnTo>
                <a:lnTo>
                  <a:pt x="357" y="999"/>
                </a:lnTo>
                <a:lnTo>
                  <a:pt x="356" y="1003"/>
                </a:lnTo>
                <a:lnTo>
                  <a:pt x="355" y="1008"/>
                </a:lnTo>
                <a:lnTo>
                  <a:pt x="257" y="975"/>
                </a:lnTo>
                <a:lnTo>
                  <a:pt x="266" y="958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defTabSz="913258" fontAlgn="base">
              <a:spcBef>
                <a:spcPct val="0"/>
              </a:spcBef>
              <a:spcAft>
                <a:spcPct val="0"/>
              </a:spcAft>
            </a:pPr>
            <a:endParaRPr lang="ja-JP" alt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3" name="Text Box 14"/>
          <p:cNvSpPr txBox="1">
            <a:spLocks noChangeArrowheads="1"/>
          </p:cNvSpPr>
          <p:nvPr/>
        </p:nvSpPr>
        <p:spPr bwMode="auto">
          <a:xfrm>
            <a:off x="3313821" y="3096732"/>
            <a:ext cx="995802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defTabSz="913258" eaLnBrk="1" hangingPunct="1">
              <a:spcBef>
                <a:spcPct val="0"/>
              </a:spcBef>
              <a:buNone/>
            </a:pP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End point (E)</a:t>
            </a:r>
            <a:endParaRPr lang="ja-JP" alt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4" name="二等辺三角形 103"/>
          <p:cNvSpPr/>
          <p:nvPr/>
        </p:nvSpPr>
        <p:spPr>
          <a:xfrm rot="18900000" flipH="1">
            <a:off x="3213847" y="2959092"/>
            <a:ext cx="127756" cy="214921"/>
          </a:xfrm>
          <a:prstGeom prst="triangle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rtlCol="0" anchor="ctr"/>
          <a:lstStyle/>
          <a:p>
            <a:pPr algn="ctr"/>
            <a:endParaRPr kumimoji="1" lang="ja-JP" altLang="en-US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187495" y="1645719"/>
            <a:ext cx="2723757" cy="2615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 lIns="91419" tIns="45709" rIns="91419" bIns="45709">
            <a:spAutoFit/>
          </a:bodyPr>
          <a:lstStyle>
            <a:defPPr>
              <a:defRPr lang="ja-JP"/>
            </a:defPPr>
            <a:lvl1pPr algn="ctr" defTabSz="912813" fontAlgn="base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defTabSz="912813" eaLnBrk="0" hangingPunct="0">
              <a:defRPr>
                <a:latin typeface="Calibri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>
                <a:latin typeface="Calibri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Distance</a:t>
            </a:r>
            <a:r>
              <a:rPr lang="ja-JP" altLang="en-US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from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face detection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start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point</a:t>
            </a:r>
            <a:r>
              <a:rPr lang="ja-JP" altLang="en-US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100" dirty="0" smtClean="0"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S)</a:t>
            </a:r>
            <a:endParaRPr lang="ja-JP" altLang="en-US" sz="1100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4150176" y="1400471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7m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(23ft)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3338242" y="1399466"/>
            <a:ext cx="1069687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5m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(16.4ft)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5084879" y="1394160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9m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(29.5ft)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5948717" y="1398198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11m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(36.1ft)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6836008" y="1394160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13m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(42.7ft)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7683341" y="1394160"/>
            <a:ext cx="1187550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15m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(49.2ft)</a:t>
            </a:r>
            <a:endParaRPr lang="en-US" altLang="ja-JP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7" name="Text Box 20"/>
          <p:cNvSpPr txBox="1">
            <a:spLocks noChangeArrowheads="1"/>
          </p:cNvSpPr>
          <p:nvPr/>
        </p:nvSpPr>
        <p:spPr bwMode="auto">
          <a:xfrm>
            <a:off x="8487329" y="2051030"/>
            <a:ext cx="619243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1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3.0m</a:t>
            </a:r>
          </a:p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100" i="1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(9.8ft)</a:t>
            </a:r>
            <a:endParaRPr lang="en-US" altLang="ja-JP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88" name="Text Box 20"/>
          <p:cNvSpPr txBox="1">
            <a:spLocks noChangeArrowheads="1"/>
          </p:cNvSpPr>
          <p:nvPr/>
        </p:nvSpPr>
        <p:spPr bwMode="auto">
          <a:xfrm>
            <a:off x="1328083" y="2175705"/>
            <a:ext cx="1100196" cy="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2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 defTabSz="913258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1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1.6m (5.3ft)</a:t>
            </a:r>
            <a:endParaRPr lang="en-US" altLang="ja-JP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0" name="角丸四角形吹き出し 89"/>
          <p:cNvSpPr/>
          <p:nvPr/>
        </p:nvSpPr>
        <p:spPr>
          <a:xfrm>
            <a:off x="323530" y="3858504"/>
            <a:ext cx="3826646" cy="463586"/>
          </a:xfrm>
          <a:prstGeom prst="wedgeRoundRectCallout">
            <a:avLst>
              <a:gd name="adj1" fmla="val 20404"/>
              <a:gd name="adj2" fmla="val -166819"/>
              <a:gd name="adj3" fmla="val 16667"/>
            </a:avLst>
          </a:prstGeom>
          <a:solidFill>
            <a:srgbClr val="FFFFCC"/>
          </a:solidFill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3258"/>
            <a:r>
              <a:rPr lang="en-US" altLang="ja-JP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Required face detection area is approx. 2.5m (8.2ft) or more.</a:t>
            </a:r>
            <a:r>
              <a:rPr lang="ja-JP" alt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endParaRPr lang="en-US" altLang="ja-JP" sz="11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algn="l" defTabSz="913258"/>
            <a:r>
              <a:rPr lang="en-US" altLang="ja-JP" sz="110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= Walking speed (approx. 1.2m (3.9ft)/s) x </a:t>
            </a:r>
            <a:r>
              <a:rPr lang="en-US" altLang="ja-JP" sz="1100" dirty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</a:t>
            </a:r>
            <a:r>
              <a:rPr lang="en-US" altLang="ja-JP" sz="110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ravel time (2s</a:t>
            </a:r>
            <a:r>
              <a:rPr lang="en-US" altLang="ja-JP" sz="1100" dirty="0" smtClean="0">
                <a:solidFill>
                  <a:prstClr val="black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endParaRPr lang="en-US" altLang="ja-JP" sz="1100" dirty="0">
              <a:solidFill>
                <a:prstClr val="black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Evaluation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7974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Evaluation Results from </a:t>
            </a:r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E</a:t>
            </a: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ach Environment</a:t>
            </a:r>
            <a:endParaRPr lang="en-US" altLang="ja-JP" sz="2400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69" name="表 68"/>
          <p:cNvGraphicFramePr>
            <a:graphicFrameLocks noGrp="1"/>
          </p:cNvGraphicFramePr>
          <p:nvPr>
            <p:extLst/>
          </p:nvPr>
        </p:nvGraphicFramePr>
        <p:xfrm>
          <a:off x="237504" y="671975"/>
          <a:ext cx="8724787" cy="373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672">
                  <a:extLst>
                    <a:ext uri="{9D8B030D-6E8A-4147-A177-3AD203B41FA5}">
                      <a16:colId xmlns:a16="http://schemas.microsoft.com/office/drawing/2014/main" val="974896040"/>
                    </a:ext>
                  </a:extLst>
                </a:gridCol>
                <a:gridCol w="1243505">
                  <a:extLst>
                    <a:ext uri="{9D8B030D-6E8A-4147-A177-3AD203B41FA5}">
                      <a16:colId xmlns:a16="http://schemas.microsoft.com/office/drawing/2014/main" val="870911156"/>
                    </a:ext>
                  </a:extLst>
                </a:gridCol>
                <a:gridCol w="1311592">
                  <a:extLst>
                    <a:ext uri="{9D8B030D-6E8A-4147-A177-3AD203B41FA5}">
                      <a16:colId xmlns:a16="http://schemas.microsoft.com/office/drawing/2014/main" val="618443644"/>
                    </a:ext>
                  </a:extLst>
                </a:gridCol>
                <a:gridCol w="984173">
                  <a:extLst>
                    <a:ext uri="{9D8B030D-6E8A-4147-A177-3AD203B41FA5}">
                      <a16:colId xmlns:a16="http://schemas.microsoft.com/office/drawing/2014/main" val="1459735588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val="17382790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71928056"/>
                    </a:ext>
                  </a:extLst>
                </a:gridCol>
                <a:gridCol w="1137138">
                  <a:extLst>
                    <a:ext uri="{9D8B030D-6E8A-4147-A177-3AD203B41FA5}">
                      <a16:colId xmlns:a16="http://schemas.microsoft.com/office/drawing/2014/main" val="1144275043"/>
                    </a:ext>
                  </a:extLst>
                </a:gridCol>
                <a:gridCol w="1119553">
                  <a:extLst>
                    <a:ext uri="{9D8B030D-6E8A-4147-A177-3AD203B41FA5}">
                      <a16:colId xmlns:a16="http://schemas.microsoft.com/office/drawing/2014/main" val="1484867882"/>
                    </a:ext>
                  </a:extLst>
                </a:gridCol>
              </a:tblGrid>
              <a:tr h="32812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Location</a:t>
                      </a:r>
                    </a:p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(i-PRO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office)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Time of day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Illuminance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Number of cases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True positive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False positive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False negative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1977839"/>
                  </a:ext>
                </a:extLst>
              </a:tr>
              <a:tr h="3480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Mask wearer</a:t>
                      </a:r>
                      <a:endParaRPr kumimoji="1" lang="ja-JP" alt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Non-mask wearer</a:t>
                      </a:r>
                      <a:endParaRPr kumimoji="1" lang="ja-JP" alt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27177"/>
                  </a:ext>
                </a:extLst>
              </a:tr>
              <a:tr h="4795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Bldg. E,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050" baseline="30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floor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10:00am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9:00pm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100 lux - 150 lux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300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90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91.1%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(81/90)</a:t>
                      </a:r>
                      <a:endParaRPr lang="ja-JP" alt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0.3%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(1/300)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8.9%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(9/90)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120503"/>
                  </a:ext>
                </a:extLst>
              </a:tr>
              <a:tr h="4806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Bldg. E,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1" lang="en-US" altLang="ja-JP" sz="1050" baseline="30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floor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10:00am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- 9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:00pm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80 lux -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500 lux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30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16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100%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(16/16)</a:t>
                      </a:r>
                      <a:endParaRPr lang="ja-JP" alt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3.3%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(1/30)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(0/16)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775658"/>
                  </a:ext>
                </a:extLst>
              </a:tr>
              <a:tr h="4786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Room# E312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5:00pm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- 8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:00pm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80 lux - 240 lux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33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lang="ja-JP" alt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(0/33)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21775"/>
                  </a:ext>
                </a:extLst>
              </a:tr>
              <a:tr h="4884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Bldg. P,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050" baseline="30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floor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8:00am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- 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10:00am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500 lux - 700 lux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56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92.9%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(52/56)</a:t>
                      </a:r>
                      <a:endParaRPr lang="ja-JP" alt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7.1%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(4/56)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947880"/>
                  </a:ext>
                </a:extLst>
              </a:tr>
              <a:tr h="4626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Bldg. P,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1" lang="en-US" altLang="ja-JP" sz="1050" baseline="30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floor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11:00am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- 3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:00pm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400 lux -</a:t>
                      </a:r>
                      <a:r>
                        <a:rPr kumimoji="1" lang="en-US" altLang="ja-JP" sz="105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500 lux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100%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(6/6)</a:t>
                      </a:r>
                      <a:endParaRPr lang="ja-JP" altLang="en-US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(0/3)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(0/6)</a:t>
                      </a:r>
                      <a:endParaRPr lang="ja-JP" altLang="en-US" sz="105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684609"/>
                  </a:ext>
                </a:extLst>
              </a:tr>
              <a:tr h="6010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Total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366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168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92.2%</a:t>
                      </a:r>
                    </a:p>
                    <a:p>
                      <a:pPr algn="ctr"/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(155/168)</a:t>
                      </a:r>
                      <a:endParaRPr lang="ja-JP" alt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0.5%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(2/366)</a:t>
                      </a:r>
                      <a:endParaRPr lang="ja-JP" altLang="en-US" sz="105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7.7%</a:t>
                      </a:r>
                      <a:br>
                        <a:rPr lang="en-US" altLang="ja-JP" sz="1050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</a:br>
                      <a:r>
                        <a:rPr lang="en-US" altLang="ja-JP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(13/168)</a:t>
                      </a:r>
                      <a:endParaRPr lang="ja-JP" altLang="en-US" sz="105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31977"/>
                  </a:ext>
                </a:extLst>
              </a:tr>
            </a:tbl>
          </a:graphicData>
        </a:graphic>
      </p:graphicFrame>
      <p:sp>
        <p:nvSpPr>
          <p:cNvPr id="79" name="テキスト ボックス 78"/>
          <p:cNvSpPr txBox="1"/>
          <p:nvPr/>
        </p:nvSpPr>
        <p:spPr>
          <a:xfrm>
            <a:off x="237505" y="4397268"/>
            <a:ext cx="5369211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/>
            <a:r>
              <a:rPr lang="en-US" altLang="ja-JP" sz="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True positive rate: Cases correctly detected as non-mask wearers / The number of non-mask wearers</a:t>
            </a:r>
            <a:r>
              <a:rPr lang="ja-JP" altLang="en-US" sz="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　</a:t>
            </a:r>
            <a:endParaRPr lang="en-US" altLang="ja-JP" sz="800" dirty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87313" indent="-87313"/>
            <a:r>
              <a:rPr lang="en-US" altLang="ja-JP" sz="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False positive rate: Cases incorrectly detected as non-mask wearers / The number of mask wearers</a:t>
            </a:r>
          </a:p>
          <a:p>
            <a:pPr marL="87313" indent="-87313"/>
            <a:r>
              <a:rPr lang="en-US" altLang="ja-JP" sz="80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False negative: Cases of missed alarm / The number of non-mask wearers</a:t>
            </a:r>
          </a:p>
        </p:txBody>
      </p:sp>
    </p:spTree>
    <p:extLst>
      <p:ext uri="{BB962C8B-B14F-4D97-AF65-F5344CB8AC3E}">
        <p14:creationId xmlns:p14="http://schemas.microsoft.com/office/powerpoint/2010/main" val="16715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Sample </a:t>
            </a: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Evaluation Results</a:t>
            </a:r>
            <a:endParaRPr lang="en-US" altLang="ja-JP" sz="2400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54443" y="707114"/>
          <a:ext cx="8646114" cy="388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432">
                  <a:extLst>
                    <a:ext uri="{9D8B030D-6E8A-4147-A177-3AD203B41FA5}">
                      <a16:colId xmlns:a16="http://schemas.microsoft.com/office/drawing/2014/main" val="2488744710"/>
                    </a:ext>
                  </a:extLst>
                </a:gridCol>
                <a:gridCol w="3301341">
                  <a:extLst>
                    <a:ext uri="{9D8B030D-6E8A-4147-A177-3AD203B41FA5}">
                      <a16:colId xmlns:a16="http://schemas.microsoft.com/office/drawing/2014/main" val="521074377"/>
                    </a:ext>
                  </a:extLst>
                </a:gridCol>
                <a:gridCol w="3301341">
                  <a:extLst>
                    <a:ext uri="{9D8B030D-6E8A-4147-A177-3AD203B41FA5}">
                      <a16:colId xmlns:a16="http://schemas.microsoft.com/office/drawing/2014/main" val="2102412566"/>
                    </a:ext>
                  </a:extLst>
                </a:gridCol>
              </a:tblGrid>
              <a:tr h="3764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Building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E,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800" baseline="30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floor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Building E,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1" lang="en-US" altLang="ja-JP" sz="1800" baseline="30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1" lang="en-US" altLang="ja-JP" sz="1800" baseline="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floor</a:t>
                      </a:r>
                      <a:endParaRPr kumimoji="1" lang="ja-JP" altLang="en-US" sz="18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184676"/>
                  </a:ext>
                </a:extLst>
              </a:tr>
              <a:tr h="11707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9423"/>
                  </a:ext>
                </a:extLst>
              </a:tr>
              <a:tr h="11707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98030"/>
                  </a:ext>
                </a:extLst>
              </a:tr>
              <a:tr h="11707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8683564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29831" y="1441945"/>
            <a:ext cx="1616955" cy="335902"/>
          </a:xfrm>
          <a:prstGeom prst="roundRect">
            <a:avLst/>
          </a:prstGeom>
          <a:solidFill>
            <a:srgbClr val="006AB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 anchorCtr="0"/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True Positive Example</a:t>
            </a:r>
            <a:endParaRPr kumimoji="1" lang="ja-JP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29831" y="2667986"/>
            <a:ext cx="1664329" cy="335902"/>
          </a:xfrm>
          <a:prstGeom prst="roundRect">
            <a:avLst/>
          </a:prstGeom>
          <a:solidFill>
            <a:srgbClr val="006AB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 anchorCtr="0"/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False Positive Example</a:t>
            </a:r>
            <a:endParaRPr kumimoji="1" lang="ja-JP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31732" t="19339" r="40687" b="39514"/>
          <a:stretch/>
        </p:blipFill>
        <p:spPr>
          <a:xfrm>
            <a:off x="6093525" y="2336596"/>
            <a:ext cx="989599" cy="76570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93525" y="3141323"/>
            <a:ext cx="2703231" cy="23428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87313" indent="-87313"/>
            <a:r>
              <a:rPr lang="en-US" altLang="ja-JP" sz="1050" dirty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Wearing a beige mask under backlight condition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38" r="238"/>
          <a:stretch/>
        </p:blipFill>
        <p:spPr>
          <a:xfrm>
            <a:off x="6111107" y="1197009"/>
            <a:ext cx="989599" cy="7421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t="5368" b="5368"/>
          <a:stretch/>
        </p:blipFill>
        <p:spPr>
          <a:xfrm>
            <a:off x="2775670" y="1197009"/>
            <a:ext cx="989598" cy="74219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429831" y="3854941"/>
            <a:ext cx="1642719" cy="335902"/>
          </a:xfrm>
          <a:prstGeom prst="roundRect">
            <a:avLst/>
          </a:prstGeom>
          <a:solidFill>
            <a:srgbClr val="006AB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 anchorCtr="0"/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False Negative Example</a:t>
            </a:r>
            <a:endParaRPr kumimoji="1" lang="ja-JP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/>
          <a:srcRect l="5428" r="5428"/>
          <a:stretch/>
        </p:blipFill>
        <p:spPr>
          <a:xfrm>
            <a:off x="2746362" y="3531860"/>
            <a:ext cx="989598" cy="74219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730320" y="4314804"/>
            <a:ext cx="1021681" cy="23428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87313" indent="-87313"/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Looking sideways</a:t>
            </a:r>
            <a:endParaRPr kumimoji="1" lang="en-US" altLang="ja-JP" sz="105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/>
          <a:srcRect l="2927" r="2927"/>
          <a:stretch/>
        </p:blipFill>
        <p:spPr>
          <a:xfrm>
            <a:off x="2758086" y="2356227"/>
            <a:ext cx="994767" cy="74607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737189" y="3125162"/>
            <a:ext cx="2703231" cy="23428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87313" indent="-87313"/>
            <a:r>
              <a:rPr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Wearing a beige mask under backlight condition</a:t>
            </a:r>
            <a:endParaRPr kumimoji="1" lang="en-US" altLang="ja-JP" sz="1050" dirty="0" smtClean="0"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726" y="3531392"/>
            <a:ext cx="918132" cy="74266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234296" y="4305256"/>
            <a:ext cx="1097023" cy="23428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87313" indent="-87313"/>
            <a:r>
              <a:rPr kumimoji="1" lang="en-US" altLang="ja-JP" sz="1050" dirty="0" smtClean="0">
                <a:latin typeface="Calibri" panose="020F0502020204030204" pitchFamily="34" charset="0"/>
                <a:ea typeface="Meiryo UI" panose="020B0604030504040204" pitchFamily="50" charset="-128"/>
                <a:cs typeface="Calibri" panose="020F0502020204030204" pitchFamily="34" charset="0"/>
              </a:rPr>
              <a:t>People overlapped</a:t>
            </a:r>
          </a:p>
        </p:txBody>
      </p:sp>
    </p:spTree>
    <p:extLst>
      <p:ext uri="{BB962C8B-B14F-4D97-AF65-F5344CB8AC3E}">
        <p14:creationId xmlns:p14="http://schemas.microsoft.com/office/powerpoint/2010/main" val="10848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Product Description</a:t>
            </a:r>
          </a:p>
        </p:txBody>
      </p:sp>
    </p:spTree>
    <p:extLst>
      <p:ext uri="{BB962C8B-B14F-4D97-AF65-F5344CB8AC3E}">
        <p14:creationId xmlns:p14="http://schemas.microsoft.com/office/powerpoint/2010/main" val="7632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Version History</a:t>
            </a:r>
            <a:endParaRPr lang="en-US" altLang="ja-JP" sz="3200" b="1" dirty="0">
              <a:solidFill>
                <a:prstClr val="white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noProof="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Version History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53918"/>
              </p:ext>
            </p:extLst>
          </p:nvPr>
        </p:nvGraphicFramePr>
        <p:xfrm>
          <a:off x="144379" y="695870"/>
          <a:ext cx="8843211" cy="292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4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No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Update contents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Page No.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Version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ea typeface="Yu Gothic UI Semibold" panose="020B0700000000000000" pitchFamily="50" charset="-128"/>
                          <a:cs typeface="Calibri" panose="020F0502020204030204" pitchFamily="34" charset="0"/>
                        </a:rPr>
                        <a:t>Update</a:t>
                      </a:r>
                      <a:endParaRPr kumimoji="1" lang="ja-JP" altLang="en-US" sz="1400" dirty="0">
                        <a:latin typeface="Calibri" panose="020F0502020204030204" pitchFamily="34" charset="0"/>
                        <a:ea typeface="Yu Gothic UI Semibold" panose="020B07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0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Version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- </a:t>
                      </a:r>
                      <a:endParaRPr kumimoji="1" lang="ja-JP" altLang="en-US" sz="10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1.00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17.Dec.2020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 company name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 Jul. 2022</a:t>
                      </a:r>
                      <a:endParaRPr kumimoji="1" lang="ja-JP" altLang="en-US" sz="1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3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0" dirty="0" smtClean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7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9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10</a:t>
                      </a:r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6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1. Concept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1" name="正方形/長方形 114"/>
          <p:cNvSpPr>
            <a:spLocks noChangeArrowheads="1"/>
          </p:cNvSpPr>
          <p:nvPr/>
        </p:nvSpPr>
        <p:spPr bwMode="auto">
          <a:xfrm>
            <a:off x="0" y="624856"/>
            <a:ext cx="9000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Non-mask </a:t>
            </a: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Automatically detect “Non-mask wearer” and issue an alarm</a:t>
            </a:r>
            <a:endParaRPr lang="ja-JP" altLang="en-US" sz="20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35647" y="1748027"/>
            <a:ext cx="3717432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Ins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2749" y="1376857"/>
            <a:ext cx="5590329" cy="30594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rgbClr val="006AB0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5883" tIns="0" rIns="47942" bIns="0" anchor="ctr"/>
          <a:lstStyle/>
          <a:p>
            <a:pPr marL="0" marR="0" lvl="0" indent="0" algn="ctr" defTabSz="1739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altLang="ja-JP" sz="1600" b="1" kern="0" dirty="0" smtClean="0">
                <a:solidFill>
                  <a:prstClr val="white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Key Features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2750" y="1748028"/>
            <a:ext cx="1825769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5883" tIns="0" rIns="47942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 smtClean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 linkage</a:t>
            </a:r>
            <a:endParaRPr kumimoji="0" lang="ja-JP" altLang="en-US" sz="1600" b="1" kern="0" dirty="0">
              <a:ln>
                <a:prstDash val="solid"/>
              </a:ln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35646" y="1793378"/>
            <a:ext cx="371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Enable linkage with 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various </a:t>
            </a:r>
            <a:r>
              <a:rPr kumimoji="0" lang="en-US" altLang="ja-JP" sz="1400" kern="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systems by utilizing 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 range of alarm </a:t>
            </a:r>
            <a:r>
              <a:rPr kumimoji="0" lang="en-US" altLang="ja-JP" sz="1400" kern="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output 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interfaces</a:t>
            </a:r>
            <a:endParaRPr kumimoji="0" lang="en-US" altLang="ja-JP" sz="1400" kern="0" dirty="0">
              <a:solidFill>
                <a:srgbClr val="00000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935642" y="3282237"/>
            <a:ext cx="3717437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Ins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35641" y="3358421"/>
            <a:ext cx="367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 </a:t>
            </a:r>
            <a:r>
              <a:rPr kumimoji="0" lang="en-US" altLang="ja-JP" sz="1400" kern="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color masks, designed masks, and various shapes of masks</a:t>
            </a:r>
            <a:endParaRPr kumimoji="0" lang="ja-JP" altLang="en-US" sz="1400" kern="0" dirty="0">
              <a:solidFill>
                <a:srgbClr val="000000"/>
              </a:solidFill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2749" y="3282238"/>
            <a:ext cx="1824297" cy="1468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118FB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5883" tIns="0" rIns="47942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Support for various types of </a:t>
            </a:r>
            <a:r>
              <a:rPr kumimoji="0" lang="en-US" altLang="ja-JP" sz="1600" b="1" kern="0" dirty="0" smtClean="0">
                <a:ln>
                  <a:prstDash val="solid"/>
                </a:ln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masks</a:t>
            </a:r>
            <a:endParaRPr kumimoji="0" lang="ja-JP" altLang="en-US" sz="1600" b="1" kern="0" dirty="0">
              <a:ln>
                <a:prstDash val="solid"/>
              </a:ln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2519188" y="2614972"/>
            <a:ext cx="2394990" cy="393176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t" anchorCtr="0"/>
          <a:lstStyle/>
          <a:p>
            <a:pPr algn="ctr"/>
            <a:endParaRPr kumimoji="1" lang="ja-JP" altLang="en-US" sz="1200" b="1" dirty="0" smtClean="0">
              <a:solidFill>
                <a:srgbClr val="C00000"/>
              </a:solidFill>
              <a:latin typeface="Calibri" panose="020F0502020204030204" pitchFamily="34" charset="0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pic>
        <p:nvPicPr>
          <p:cNvPr id="42" name="Picture 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020" y="2912143"/>
            <a:ext cx="627796" cy="19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60" y="2592538"/>
            <a:ext cx="824232" cy="413758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5" y="2535224"/>
            <a:ext cx="474811" cy="463159"/>
          </a:xfrm>
          <a:prstGeom prst="rect">
            <a:avLst/>
          </a:prstGeom>
        </p:spPr>
      </p:pic>
      <p:pic>
        <p:nvPicPr>
          <p:cNvPr id="45" name="Picture 2" descr="ミズノによる水着素材のマウスカバー カラー・デザインを拡充して6月19日に抽選販売を再開！ 今回は87万枚を用意 [インターネットコム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078" y="3974095"/>
            <a:ext cx="819230" cy="5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457" y="3913410"/>
            <a:ext cx="689499" cy="642488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06" y="3817107"/>
            <a:ext cx="1333732" cy="399242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20" y="4254071"/>
            <a:ext cx="1354504" cy="396549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445" y="1378147"/>
            <a:ext cx="1849558" cy="1238115"/>
          </a:xfrm>
          <a:prstGeom prst="rect">
            <a:avLst/>
          </a:prstGeom>
        </p:spPr>
      </p:pic>
      <p:sp>
        <p:nvSpPr>
          <p:cNvPr id="53" name="テキスト ボックス 85">
            <a:extLst>
              <a:ext uri="{FF2B5EF4-FFF2-40B4-BE49-F238E27FC236}">
                <a16:creationId xmlns:a16="http://schemas.microsoft.com/office/drawing/2014/main" id="{E8A73ACD-1CA5-4311-804B-7494949B5C63}"/>
              </a:ext>
            </a:extLst>
          </p:cNvPr>
          <p:cNvSpPr txBox="1"/>
          <p:nvPr/>
        </p:nvSpPr>
        <p:spPr>
          <a:xfrm>
            <a:off x="5731372" y="2588419"/>
            <a:ext cx="2880831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 smtClean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*Sample image of Non-mask detection.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88372"/>
              </p:ext>
            </p:extLst>
          </p:nvPr>
        </p:nvGraphicFramePr>
        <p:xfrm>
          <a:off x="5718049" y="2784233"/>
          <a:ext cx="3350112" cy="19204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316">
                  <a:extLst>
                    <a:ext uri="{9D8B030D-6E8A-4147-A177-3AD203B41FA5}">
                      <a16:colId xmlns:a16="http://schemas.microsoft.com/office/drawing/2014/main" val="1672341929"/>
                    </a:ext>
                  </a:extLst>
                </a:gridCol>
                <a:gridCol w="2269796">
                  <a:extLst>
                    <a:ext uri="{9D8B030D-6E8A-4147-A177-3AD203B41FA5}">
                      <a16:colId xmlns:a16="http://schemas.microsoft.com/office/drawing/2014/main" val="3740946116"/>
                    </a:ext>
                  </a:extLst>
                </a:gridCol>
              </a:tblGrid>
              <a:tr h="274579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Model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WV-XAE203W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032619"/>
                  </a:ext>
                </a:extLst>
              </a:tr>
              <a:tr h="239410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Product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name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AI Non-Mask Detection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105108"/>
                  </a:ext>
                </a:extLst>
              </a:tr>
              <a:tr h="1259317">
                <a:tc>
                  <a:txBody>
                    <a:bodyPr/>
                    <a:lstStyle/>
                    <a:p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Supported Cameras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5MP models</a:t>
                      </a:r>
                    </a:p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WV-X1551LN / WV-X2251L /</a:t>
                      </a: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WV-X2551LN</a:t>
                      </a:r>
                    </a:p>
                    <a:p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1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i-PRO with AI engine 4K models</a:t>
                      </a:r>
                      <a:endParaRPr kumimoji="1" lang="ja-JP" altLang="en-US" sz="12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  <a:p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WV-X1571LN / WV-X2271L /</a:t>
                      </a: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WV-X2571LN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356624"/>
                  </a:ext>
                </a:extLst>
              </a:tr>
            </a:tbl>
          </a:graphicData>
        </a:graphic>
      </p:graphicFrame>
      <p:pic>
        <p:nvPicPr>
          <p:cNvPr id="55" name="図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31" y="1362797"/>
            <a:ext cx="503945" cy="491578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321" y="2275467"/>
            <a:ext cx="626127" cy="347372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936" y="2273128"/>
            <a:ext cx="268225" cy="3497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9" name="二等辺三角形 58"/>
          <p:cNvSpPr/>
          <p:nvPr/>
        </p:nvSpPr>
        <p:spPr>
          <a:xfrm rot="17925406">
            <a:off x="8120103" y="1595251"/>
            <a:ext cx="391614" cy="710715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4" descr="Video Insight Video Management Software | [current-page:pager]Security  Solution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0" y="2367816"/>
            <a:ext cx="433616" cy="4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2. Key Features – System linkage</a:t>
            </a:r>
            <a:endParaRPr lang="ja-JP" altLang="en-US" sz="20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5" name="正方形/長方形 114"/>
          <p:cNvSpPr>
            <a:spLocks noChangeArrowheads="1"/>
          </p:cNvSpPr>
          <p:nvPr/>
        </p:nvSpPr>
        <p:spPr bwMode="auto">
          <a:xfrm>
            <a:off x="0" y="624856"/>
            <a:ext cx="90000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Linkage with </a:t>
            </a: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surveillance system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 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Enable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linkage with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other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systems by utilizing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various alarm </a:t>
            </a:r>
            <a:r>
              <a:rPr lang="en-US" altLang="ja-JP" sz="20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output </a:t>
            </a:r>
            <a:r>
              <a:rPr lang="en-US" altLang="ja-JP" sz="20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interfaces</a:t>
            </a:r>
            <a:endParaRPr lang="en-US" altLang="ja-JP" sz="20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820C7C-707C-4BC9-9358-475EDF151932}"/>
              </a:ext>
            </a:extLst>
          </p:cNvPr>
          <p:cNvSpPr/>
          <p:nvPr/>
        </p:nvSpPr>
        <p:spPr>
          <a:xfrm>
            <a:off x="169984" y="1398605"/>
            <a:ext cx="8830016" cy="3372687"/>
          </a:xfrm>
          <a:prstGeom prst="rect">
            <a:avLst/>
          </a:prstGeom>
          <a:solidFill>
            <a:srgbClr val="DDE5EF"/>
          </a:solidFill>
          <a:ln>
            <a:noFill/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メイリオ"/>
              <a:cs typeface="Calibri" panose="020F0502020204030204" pitchFamily="34" charset="0"/>
            </a:endParaRPr>
          </a:p>
        </p:txBody>
      </p:sp>
      <p:pic>
        <p:nvPicPr>
          <p:cNvPr id="20" name="図 19" descr="建物, 男, 立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56F094D-39B1-45A8-8DEA-6F451F9F0B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191" y="2711587"/>
            <a:ext cx="1792257" cy="12527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563E377-D200-424B-86D4-E17FEA929AC9}"/>
              </a:ext>
            </a:extLst>
          </p:cNvPr>
          <p:cNvCxnSpPr>
            <a:cxnSpLocks/>
          </p:cNvCxnSpPr>
          <p:nvPr/>
        </p:nvCxnSpPr>
        <p:spPr>
          <a:xfrm flipH="1">
            <a:off x="1410718" y="2829334"/>
            <a:ext cx="976057" cy="8533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miter lim="800000"/>
          </a:ln>
          <a:effectLst>
            <a:glow rad="50800">
              <a:schemeClr val="bg1"/>
            </a:glow>
          </a:effectLst>
        </p:spPr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8E9C80A-9A63-405D-BC34-4E65F9E149F0}"/>
              </a:ext>
            </a:extLst>
          </p:cNvPr>
          <p:cNvCxnSpPr>
            <a:cxnSpLocks/>
          </p:cNvCxnSpPr>
          <p:nvPr/>
        </p:nvCxnSpPr>
        <p:spPr>
          <a:xfrm flipH="1">
            <a:off x="1452395" y="2914673"/>
            <a:ext cx="949344" cy="194226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miter lim="800000"/>
          </a:ln>
          <a:effectLst>
            <a:glow rad="50800">
              <a:schemeClr val="bg1"/>
            </a:glow>
          </a:effectLst>
        </p:spPr>
      </p:cxn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82A32EA-5BA7-48E9-AE9E-FA6F0C4598A4}"/>
              </a:ext>
            </a:extLst>
          </p:cNvPr>
          <p:cNvGrpSpPr/>
          <p:nvPr/>
        </p:nvGrpSpPr>
        <p:grpSpPr>
          <a:xfrm>
            <a:off x="4916716" y="1545093"/>
            <a:ext cx="1128056" cy="786872"/>
            <a:chOff x="5558984" y="1499682"/>
            <a:chExt cx="1690135" cy="1149200"/>
          </a:xfrm>
        </p:grpSpPr>
        <p:grpSp>
          <p:nvGrpSpPr>
            <p:cNvPr id="57" name="Group 5">
              <a:extLst>
                <a:ext uri="{FF2B5EF4-FFF2-40B4-BE49-F238E27FC236}">
                  <a16:creationId xmlns:a16="http://schemas.microsoft.com/office/drawing/2014/main" id="{62DD69C7-F9A7-4C7D-B0FF-49EDA53D0B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58984" y="1499682"/>
              <a:ext cx="1690135" cy="1149200"/>
              <a:chOff x="2399" y="3115"/>
              <a:chExt cx="2558" cy="2018"/>
            </a:xfrm>
          </p:grpSpPr>
          <p:pic>
            <p:nvPicPr>
              <p:cNvPr id="59" name="Picture 6">
                <a:extLst>
                  <a:ext uri="{FF2B5EF4-FFF2-40B4-BE49-F238E27FC236}">
                    <a16:creationId xmlns:a16="http://schemas.microsoft.com/office/drawing/2014/main" id="{45F2277A-C4C0-4631-96B0-46E7B49CC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9" y="3115"/>
                <a:ext cx="2558" cy="2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7">
                <a:extLst>
                  <a:ext uri="{FF2B5EF4-FFF2-40B4-BE49-F238E27FC236}">
                    <a16:creationId xmlns:a16="http://schemas.microsoft.com/office/drawing/2014/main" id="{038BC1E5-C17C-434C-9942-59070D736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"/>
              <a:stretch>
                <a:fillRect/>
              </a:stretch>
            </p:blipFill>
            <p:spPr bwMode="auto">
              <a:xfrm>
                <a:off x="2608" y="3308"/>
                <a:ext cx="2133" cy="1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1" name="Group 8">
                <a:extLst>
                  <a:ext uri="{FF2B5EF4-FFF2-40B4-BE49-F238E27FC236}">
                    <a16:creationId xmlns:a16="http://schemas.microsoft.com/office/drawing/2014/main" id="{2D928BF9-470F-4311-BE1D-0E955BDF68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09" y="3320"/>
                <a:ext cx="1466" cy="1084"/>
                <a:chOff x="2171" y="640"/>
                <a:chExt cx="2422" cy="1789"/>
              </a:xfrm>
            </p:grpSpPr>
            <p:pic>
              <p:nvPicPr>
                <p:cNvPr id="62" name="Picture 9" descr="mega_003_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DFBE890C-15AA-4D6E-9DCC-47CA7E804C97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3" y="640"/>
                  <a:ext cx="1202" cy="896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3" name="Picture 10" descr="mega_006_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B00735DE-DDCE-4901-81C4-2013580DC2FD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9" y="640"/>
                  <a:ext cx="1214" cy="896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4" name="Picture 11" descr="sample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C9EF642F-11EE-4D17-B931-F1A46074B6A0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1" y="1540"/>
                  <a:ext cx="1202" cy="887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65" name="Picture 12" descr="sample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E343B5D0-1F42-4E64-983B-92A49A1ED499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79" y="1542"/>
                  <a:ext cx="1203" cy="887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>
                  <a:solidFill>
                    <a:srgbClr val="E7E6E6"/>
                  </a:solidFill>
                  <a:miter lim="800000"/>
                  <a:headEnd/>
                  <a:tailEnd/>
                </a:ln>
              </p:spPr>
            </p:pic>
          </p:grpSp>
        </p:grp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34958206-B241-4FED-ADC3-BBBDF22BA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014" y="1593722"/>
              <a:ext cx="1436699" cy="721780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739C695E-FCFE-41A1-933E-E77E20E2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98748" y="2104472"/>
            <a:ext cx="963991" cy="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カギ線コネクタ 37">
            <a:extLst>
              <a:ext uri="{FF2B5EF4-FFF2-40B4-BE49-F238E27FC236}">
                <a16:creationId xmlns:a16="http://schemas.microsoft.com/office/drawing/2014/main" id="{D0F9D15C-3823-48B3-A0BF-039EDF13CB84}"/>
              </a:ext>
            </a:extLst>
          </p:cNvPr>
          <p:cNvCxnSpPr>
            <a:cxnSpLocks/>
          </p:cNvCxnSpPr>
          <p:nvPr/>
        </p:nvCxnSpPr>
        <p:spPr>
          <a:xfrm flipV="1">
            <a:off x="2567354" y="2281264"/>
            <a:ext cx="2143159" cy="291823"/>
          </a:xfrm>
          <a:prstGeom prst="bentConnector3">
            <a:avLst>
              <a:gd name="adj1" fmla="val 29761"/>
            </a:avLst>
          </a:prstGeom>
          <a:noFill/>
          <a:ln w="57150" cap="flat" cmpd="sng" algn="ctr">
            <a:solidFill>
              <a:srgbClr val="9C85C0">
                <a:lumMod val="75000"/>
              </a:srgbClr>
            </a:solidFill>
            <a:prstDash val="solid"/>
            <a:miter lim="800000"/>
            <a:headEnd type="none" w="med" len="med"/>
            <a:tailEnd type="triangle" w="med" len="sm"/>
          </a:ln>
          <a:effectLst/>
        </p:spPr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58A6AA2-5717-4531-B658-0F82412CAE90}"/>
              </a:ext>
            </a:extLst>
          </p:cNvPr>
          <p:cNvSpPr txBox="1"/>
          <p:nvPr/>
        </p:nvSpPr>
        <p:spPr>
          <a:xfrm>
            <a:off x="1888958" y="3880888"/>
            <a:ext cx="273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kumimoji="0" lang="en-US" altLang="ja-JP" sz="1200" kern="0" dirty="0" smtClean="0">
                <a:solidFill>
                  <a:srgbClr val="7030A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data</a:t>
            </a:r>
            <a:r>
              <a:rPr kumimoji="0" lang="ja-JP" altLang="en-US" sz="1200" kern="0" dirty="0" smtClean="0">
                <a:solidFill>
                  <a:srgbClr val="7030A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200" kern="0" dirty="0" smtClean="0">
                <a:solidFill>
                  <a:srgbClr val="7030A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/</a:t>
            </a:r>
          </a:p>
          <a:p>
            <a:pPr lvl="0" algn="r" defTabSz="914400">
              <a:defRPr/>
            </a:pPr>
            <a:r>
              <a:rPr kumimoji="0" lang="en-US" altLang="ja-JP" sz="1200" kern="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Additional information on the stream </a:t>
            </a:r>
            <a:endPara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cxnSp>
        <p:nvCxnSpPr>
          <p:cNvPr id="35" name="カギ線コネクタ 45">
            <a:extLst>
              <a:ext uri="{FF2B5EF4-FFF2-40B4-BE49-F238E27FC236}">
                <a16:creationId xmlns:a16="http://schemas.microsoft.com/office/drawing/2014/main" id="{A0DC1118-6722-42FC-8FBA-5E7B483409DD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611791" y="2698770"/>
            <a:ext cx="2098722" cy="1172071"/>
          </a:xfrm>
          <a:prstGeom prst="bentConnector3">
            <a:avLst>
              <a:gd name="adj1" fmla="val 28215"/>
            </a:avLst>
          </a:prstGeom>
          <a:noFill/>
          <a:ln w="57150" cap="flat" cmpd="sng" algn="ctr">
            <a:solidFill>
              <a:srgbClr val="9C85C0">
                <a:lumMod val="75000"/>
              </a:srgbClr>
            </a:solidFill>
            <a:prstDash val="solid"/>
            <a:miter lim="800000"/>
            <a:headEnd type="none" w="med" len="med"/>
            <a:tailEnd type="triangle" w="med" len="sm"/>
          </a:ln>
          <a:effectLst/>
        </p:spPr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56FB579-F9C8-4391-86CF-E169D9251099}"/>
              </a:ext>
            </a:extLst>
          </p:cNvPr>
          <p:cNvSpPr txBox="1"/>
          <p:nvPr/>
        </p:nvSpPr>
        <p:spPr>
          <a:xfrm>
            <a:off x="1752419" y="1815248"/>
            <a:ext cx="28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153A1"/>
                </a:solidFill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data</a:t>
            </a:r>
            <a:r>
              <a:rPr kumimoji="0" lang="ja-JP" altLang="en-US" sz="1200" kern="0" noProof="0" dirty="0" smtClean="0">
                <a:solidFill>
                  <a:srgbClr val="7153A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kumimoji="0" lang="en-US" altLang="ja-JP" sz="1200" kern="0" noProof="0" dirty="0" smtClean="0">
                <a:solidFill>
                  <a:srgbClr val="7153A1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/</a:t>
            </a:r>
          </a:p>
          <a:p>
            <a:pPr lvl="0" algn="r" defTabSz="914400">
              <a:defRPr/>
            </a:pPr>
            <a:r>
              <a:rPr kumimoji="0" lang="en-US" altLang="ja-JP" sz="1200" kern="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TCP alarm protocol notification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cxnSp>
        <p:nvCxnSpPr>
          <p:cNvPr id="37" name="カギ線コネクタ 47">
            <a:extLst>
              <a:ext uri="{FF2B5EF4-FFF2-40B4-BE49-F238E27FC236}">
                <a16:creationId xmlns:a16="http://schemas.microsoft.com/office/drawing/2014/main" id="{EC9F1A9C-8272-4E5C-AE1E-835CE03CC5B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61971" y="2004265"/>
            <a:ext cx="842214" cy="276999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rgbClr val="9C85C0">
                <a:lumMod val="75000"/>
              </a:srgbClr>
            </a:solidFill>
            <a:prstDash val="solid"/>
            <a:miter lim="800000"/>
            <a:headEnd type="triangle" w="med" len="sm"/>
            <a:tailEnd type="none" w="med" len="sm"/>
          </a:ln>
          <a:effectLst/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899E7DB-51B0-49FF-9356-24ADF18719AF}"/>
              </a:ext>
            </a:extLst>
          </p:cNvPr>
          <p:cNvSpPr txBox="1"/>
          <p:nvPr/>
        </p:nvSpPr>
        <p:spPr>
          <a:xfrm>
            <a:off x="242994" y="2453575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kumimoji="0" lang="en-US" altLang="ja-JP" sz="1200" kern="0" dirty="0" smtClean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Non-Mask </a:t>
            </a:r>
            <a:r>
              <a:rPr kumimoji="0" lang="en-US" altLang="ja-JP" sz="1200" kern="0" dirty="0">
                <a:solidFill>
                  <a:srgbClr val="FF0000"/>
                </a:solidFill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</a:t>
            </a:r>
          </a:p>
        </p:txBody>
      </p:sp>
      <p:pic>
        <p:nvPicPr>
          <p:cNvPr id="39" name="図 38" descr="座る, フロント, テーブル, カメラ が含まれている画像&#10;&#10;自動的に生成された説明">
            <a:extLst>
              <a:ext uri="{FF2B5EF4-FFF2-40B4-BE49-F238E27FC236}">
                <a16:creationId xmlns:a16="http://schemas.microsoft.com/office/drawing/2014/main" id="{65F0C479-42F6-4271-AC4A-016AC1E4F7F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37" y="2462541"/>
            <a:ext cx="461854" cy="47245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図 39" descr="電子機器, 屋内, コンピュータ, 机 が含まれている画像&#10;&#10;自動的に生成された説明">
            <a:extLst>
              <a:ext uri="{FF2B5EF4-FFF2-40B4-BE49-F238E27FC236}">
                <a16:creationId xmlns:a16="http://schemas.microsoft.com/office/drawing/2014/main" id="{50557B8B-9E74-41D0-A285-C08CF89F2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2618" y="1635264"/>
            <a:ext cx="1634866" cy="763430"/>
          </a:xfrm>
          <a:prstGeom prst="rect">
            <a:avLst/>
          </a:prstGeom>
          <a:effectLst/>
        </p:spPr>
      </p:pic>
      <p:sp>
        <p:nvSpPr>
          <p:cNvPr id="41" name="Text Box 129">
            <a:extLst>
              <a:ext uri="{FF2B5EF4-FFF2-40B4-BE49-F238E27FC236}">
                <a16:creationId xmlns:a16="http://schemas.microsoft.com/office/drawing/2014/main" id="{2477009F-8DEE-4A0A-A37E-823810C5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812" y="2313264"/>
            <a:ext cx="2064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3"/>
              </a:buBlip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 Management</a:t>
            </a:r>
            <a:r>
              <a:rPr kumimoji="1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Software</a:t>
            </a:r>
            <a:endParaRPr kumimoji="1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dirty="0" smtClean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WV-ASM30</a:t>
            </a:r>
            <a:r>
              <a:rPr lang="en-US" altLang="ja-JP" sz="1200" b="1" kern="0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0</a:t>
            </a: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47" name="図 4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F554BF3-8E3B-4748-81B9-EBB2E7B6831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3" y="2440712"/>
            <a:ext cx="247246" cy="281870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99852CC-9722-431E-A032-CE82D91D559A}"/>
              </a:ext>
            </a:extLst>
          </p:cNvPr>
          <p:cNvSpPr txBox="1"/>
          <p:nvPr/>
        </p:nvSpPr>
        <p:spPr>
          <a:xfrm>
            <a:off x="4710513" y="2694531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Network</a:t>
            </a:r>
            <a:r>
              <a:rPr kumimoji="0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Disk Recorder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NX Series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14EF6F8-FF77-4BBB-B4D3-040A32625A8B}"/>
              </a:ext>
            </a:extLst>
          </p:cNvPr>
          <p:cNvSpPr/>
          <p:nvPr/>
        </p:nvSpPr>
        <p:spPr>
          <a:xfrm>
            <a:off x="1233737" y="2908813"/>
            <a:ext cx="180543" cy="20067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>
            <a:glow rad="50800">
              <a:schemeClr val="bg1"/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8895B86E-194B-4A20-9EA1-F061DACFF024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-20000" contrast="40000"/>
          </a:blip>
          <a:stretch>
            <a:fillRect/>
          </a:stretch>
        </p:blipFill>
        <p:spPr>
          <a:xfrm>
            <a:off x="8125536" y="1596604"/>
            <a:ext cx="257908" cy="2325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45" y="3509872"/>
            <a:ext cx="1841141" cy="1092410"/>
          </a:xfrm>
          <a:prstGeom prst="rect">
            <a:avLst/>
          </a:prstGeom>
        </p:spPr>
      </p:pic>
      <p:pic>
        <p:nvPicPr>
          <p:cNvPr id="103" name="Picture 4" descr="Video Insight Video Management Software | [current-page:pager]Security  Solutio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87" y="3495400"/>
            <a:ext cx="433616" cy="4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 Box 129">
            <a:extLst>
              <a:ext uri="{FF2B5EF4-FFF2-40B4-BE49-F238E27FC236}">
                <a16:creationId xmlns:a16="http://schemas.microsoft.com/office/drawing/2014/main" id="{2477009F-8DEE-4A0A-A37E-823810C5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752" y="3453061"/>
            <a:ext cx="11592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3"/>
              </a:buBlip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13"/>
              </a:buBlip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kumimoji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VIDEO</a:t>
            </a:r>
            <a:r>
              <a:rPr kumimoji="1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INSIGHT</a:t>
            </a: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895B86E-194B-4A20-9EA1-F061DACFF024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-20000" contrast="40000"/>
          </a:blip>
          <a:stretch>
            <a:fillRect/>
          </a:stretch>
        </p:blipFill>
        <p:spPr>
          <a:xfrm>
            <a:off x="5962739" y="3582338"/>
            <a:ext cx="257908" cy="2325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8895B86E-194B-4A20-9EA1-F061DACFF024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-20000" contrast="40000"/>
          </a:blip>
          <a:stretch>
            <a:fillRect/>
          </a:stretch>
        </p:blipFill>
        <p:spPr>
          <a:xfrm>
            <a:off x="5388278" y="1712894"/>
            <a:ext cx="257908" cy="2325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35" b="89381" l="1577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64" y="2258307"/>
            <a:ext cx="1236835" cy="6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2. Key Features – Support </a:t>
            </a:r>
            <a:r>
              <a:rPr lang="en-US" altLang="ja-JP" sz="2400" dirty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for various types of </a:t>
            </a: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masks</a:t>
            </a:r>
            <a:endParaRPr lang="en-US" altLang="ja-JP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49512"/>
              </p:ext>
            </p:extLst>
          </p:nvPr>
        </p:nvGraphicFramePr>
        <p:xfrm>
          <a:off x="187568" y="767861"/>
          <a:ext cx="8774724" cy="3929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478">
                  <a:extLst>
                    <a:ext uri="{9D8B030D-6E8A-4147-A177-3AD203B41FA5}">
                      <a16:colId xmlns:a16="http://schemas.microsoft.com/office/drawing/2014/main" val="4236604755"/>
                    </a:ext>
                  </a:extLst>
                </a:gridCol>
                <a:gridCol w="2696308">
                  <a:extLst>
                    <a:ext uri="{9D8B030D-6E8A-4147-A177-3AD203B41FA5}">
                      <a16:colId xmlns:a16="http://schemas.microsoft.com/office/drawing/2014/main" val="3564072448"/>
                    </a:ext>
                  </a:extLst>
                </a:gridCol>
                <a:gridCol w="2842846">
                  <a:extLst>
                    <a:ext uri="{9D8B030D-6E8A-4147-A177-3AD203B41FA5}">
                      <a16:colId xmlns:a16="http://schemas.microsoft.com/office/drawing/2014/main" val="422467596"/>
                    </a:ext>
                  </a:extLst>
                </a:gridCol>
                <a:gridCol w="2790092">
                  <a:extLst>
                    <a:ext uri="{9D8B030D-6E8A-4147-A177-3AD203B41FA5}">
                      <a16:colId xmlns:a16="http://schemas.microsoft.com/office/drawing/2014/main" val="1247372123"/>
                    </a:ext>
                  </a:extLst>
                </a:gridCol>
              </a:tblGrid>
              <a:tr h="310662"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Color</a:t>
                      </a:r>
                      <a:endParaRPr kumimoji="1" lang="ja-JP" altLang="en-US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Design</a:t>
                      </a:r>
                      <a:endParaRPr kumimoji="1" lang="ja-JP" altLang="en-US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Shape</a:t>
                      </a:r>
                      <a:endParaRPr kumimoji="1" lang="ja-JP" altLang="en-US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05282259"/>
                  </a:ext>
                </a:extLst>
              </a:tr>
              <a:tr h="17701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Supported</a:t>
                      </a:r>
                      <a:endParaRPr kumimoji="1" lang="ja-JP" altLang="en-US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90243374"/>
                  </a:ext>
                </a:extLst>
              </a:tr>
              <a:tr h="17936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Not Supported</a:t>
                      </a:r>
                      <a:endParaRPr kumimoji="1" lang="ja-JP" altLang="en-US" dirty="0"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7570040"/>
                  </a:ext>
                </a:extLst>
              </a:tr>
            </a:tbl>
          </a:graphicData>
        </a:graphic>
      </p:graphicFrame>
      <p:pic>
        <p:nvPicPr>
          <p:cNvPr id="29" name="図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148" y="2137730"/>
            <a:ext cx="1010103" cy="68166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31281" y="1164710"/>
            <a:ext cx="10721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Example</a:t>
            </a:r>
            <a:endParaRPr lang="en-US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White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Black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Gray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Light blue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Pink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Beige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Blue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Yellow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Purple</a:t>
            </a:r>
            <a:endParaRPr lang="en-US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609" y="2131565"/>
            <a:ext cx="789256" cy="73544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386687" y="1167281"/>
            <a:ext cx="144585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Example</a:t>
            </a:r>
            <a:endParaRPr lang="en-US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Polka dot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Checkered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Tile pattern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Fashion masks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576" y="1229321"/>
            <a:ext cx="889015" cy="869259"/>
          </a:xfrm>
          <a:prstGeom prst="rect">
            <a:avLst/>
          </a:prstGeom>
        </p:spPr>
      </p:pic>
      <p:pic>
        <p:nvPicPr>
          <p:cNvPr id="36" name="Picture 2" descr="ミズノによる水着素材のマウスカバー カラー・デザインを拡充して6月19日に抽選販売を再開！ 今回は87万枚を用意 [インターネットコム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317" y="1207666"/>
            <a:ext cx="1371379" cy="8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89" y="1240644"/>
            <a:ext cx="1333732" cy="39924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89" y="1714386"/>
            <a:ext cx="1354504" cy="396549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6202123" y="1168715"/>
            <a:ext cx="14803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Example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Flat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Three dimensional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Pleated</a:t>
            </a:r>
          </a:p>
          <a:p>
            <a:pPr marL="171450" indent="-171450">
              <a:buFontTx/>
              <a:buChar char="-"/>
            </a:pP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N95</a:t>
            </a:r>
            <a:endParaRPr lang="ja-JP" altLang="en-US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46" y="2182935"/>
            <a:ext cx="603477" cy="556278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576" y="3243591"/>
            <a:ext cx="877664" cy="850575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3386686" y="2944083"/>
            <a:ext cx="2165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Illustration </a:t>
            </a:r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of nose and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mouth</a:t>
            </a:r>
            <a:endParaRPr lang="en-US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7" y="3057103"/>
            <a:ext cx="922100" cy="670618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24" y="3943470"/>
            <a:ext cx="975445" cy="617273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731281" y="2944083"/>
            <a:ext cx="14458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Transparent</a:t>
            </a:r>
            <a:endParaRPr lang="en-US" altLang="ja-JP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202122" y="2944083"/>
            <a:ext cx="1418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Full face cover 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</a:p>
          <a:p>
            <a:r>
              <a:rPr lang="en-US" altLang="ja-JP" sz="105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05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Ex. gas mask</a:t>
            </a:r>
            <a:endParaRPr lang="ja-JP" altLang="en-US" sz="105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29" y="3239615"/>
            <a:ext cx="889510" cy="8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" lastClr="FFFFFF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3. Specification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正方形/長方形 114"/>
          <p:cNvSpPr>
            <a:spLocks noChangeArrowheads="1"/>
          </p:cNvSpPr>
          <p:nvPr/>
        </p:nvSpPr>
        <p:spPr bwMode="auto">
          <a:xfrm>
            <a:off x="0" y="626113"/>
            <a:ext cx="87108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Detection Standard</a:t>
            </a:r>
            <a:r>
              <a:rPr kumimoji="1" lang="ja-JP" alt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*1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06091"/>
              </p:ext>
            </p:extLst>
          </p:nvPr>
        </p:nvGraphicFramePr>
        <p:xfrm>
          <a:off x="172360" y="1049366"/>
          <a:ext cx="5353797" cy="1897390"/>
        </p:xfrm>
        <a:graphic>
          <a:graphicData uri="http://schemas.openxmlformats.org/drawingml/2006/table">
            <a:tbl>
              <a:tblPr/>
              <a:tblGrid>
                <a:gridCol w="209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01">
                  <a:extLst>
                    <a:ext uri="{9D8B030D-6E8A-4147-A177-3AD203B41FA5}">
                      <a16:colId xmlns:a16="http://schemas.microsoft.com/office/drawing/2014/main" val="2530052273"/>
                    </a:ext>
                  </a:extLst>
                </a:gridCol>
                <a:gridCol w="212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4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Minimum detection size (Face width)</a:t>
                      </a:r>
                      <a:endParaRPr kumimoji="1" lang="ja-JP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5MP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models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60 pix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454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ahoma" panose="020B060403050404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4K</a:t>
                      </a:r>
                      <a:r>
                        <a:rPr kumimoji="1" lang="ja-JP" altLang="en-US" sz="11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models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80 pix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32126"/>
                  </a:ext>
                </a:extLst>
              </a:tr>
              <a:tr h="15338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Max. number of  simultaneous detection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1" lang="en-US" altLang="ja-JP" sz="11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</a:rPr>
                        <a:t> people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78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355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532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709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886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064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240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418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endParaRPr kumimoji="1" lang="ja-JP" altLang="en-US" sz="1100" b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Condition for alarm</a:t>
                      </a:r>
                      <a:r>
                        <a:rPr kumimoji="1" lang="ja-JP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occurrence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Detect a non-mask wearer for two seconds or longer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19900"/>
                  </a:ext>
                </a:extLst>
              </a:tr>
              <a:tr h="1639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8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Color/ Black and white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Color: supported / Black and white: NOT supported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1pPr>
                      <a:lvl2pPr marL="457178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2pPr>
                      <a:lvl3pPr marL="914355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3pPr>
                      <a:lvl4pPr marL="1371532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4pPr>
                      <a:lvl5pPr marL="1828709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5pPr>
                      <a:lvl6pPr marL="2285886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6pPr>
                      <a:lvl7pPr marL="2743064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7pPr>
                      <a:lvl8pPr marL="3200240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8pPr>
                      <a:lvl9pPr marL="3657418" algn="l" defTabSz="45717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ahoma" panose="020B060403050404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Installation environment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Indoor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/ 80 lux or more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19552"/>
                  </a:ext>
                </a:extLst>
              </a:tr>
              <a:tr h="163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Angle of face</a:t>
                      </a: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Yu Gothic UI" panose="020B0500000000000000" pitchFamily="50" charset="-128"/>
                          <a:cs typeface="Calibri" panose="020F0502020204030204" pitchFamily="34" charset="0"/>
                          <a:sym typeface="Wingdings" pitchFamily="2" charset="2"/>
                        </a:rPr>
                        <a:t>Right and left: within 45°, Up and down: within 30°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Gothic UI" panose="020B0500000000000000" pitchFamily="50" charset="-128"/>
                        <a:cs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90000" marR="90000" marT="46752" marB="46752" anchor="ctr" horzOverflow="overflow">
                    <a:lnL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150751"/>
                  </a:ext>
                </a:extLst>
              </a:tr>
            </a:tbl>
          </a:graphicData>
        </a:graphic>
      </p:graphicFrame>
      <p:sp>
        <p:nvSpPr>
          <p:cNvPr id="8" name="正方形/長方形 114"/>
          <p:cNvSpPr>
            <a:spLocks noChangeArrowheads="1"/>
          </p:cNvSpPr>
          <p:nvPr/>
        </p:nvSpPr>
        <p:spPr bwMode="auto">
          <a:xfrm>
            <a:off x="-5864" y="3003781"/>
            <a:ext cx="631041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lvl="0" indent="-285736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ample face images</a:t>
            </a:r>
            <a:r>
              <a:rPr lang="en-US" altLang="ja-JP" sz="2000" b="1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recognized as mask wearers</a:t>
            </a:r>
            <a:endParaRPr lang="en-US" altLang="ja-JP" sz="2000" b="1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8" y="3391313"/>
            <a:ext cx="866237" cy="10191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87" y="3391313"/>
            <a:ext cx="866237" cy="10191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56" y="3391313"/>
            <a:ext cx="866237" cy="101910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25" y="3391313"/>
            <a:ext cx="853498" cy="10191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81739" y="4386968"/>
            <a:ext cx="1175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Facing front with a mask on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97360" y="4376375"/>
            <a:ext cx="2459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ja-JP" sz="1100" noProof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Looking sideways</a:t>
            </a:r>
          </a:p>
          <a:p>
            <a:pPr algn="ctr" defTabSz="914400">
              <a:defRPr/>
            </a:pPr>
            <a:r>
              <a:rPr lang="en-US" altLang="ja-JP" sz="1100" noProof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100" noProof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right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and left: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45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°,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up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and down: 30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  <a:sym typeface="Wingdings" pitchFamily="2" charset="2"/>
              </a:rPr>
              <a:t>°</a:t>
            </a:r>
            <a:r>
              <a:rPr lang="en-US" altLang="ja-JP" sz="1100" noProof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)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37399" y="4386968"/>
            <a:ext cx="1389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Wearing glasses and a mask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6412" y="4410416"/>
            <a:ext cx="1694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Wearing a hat and a mask (eyebrows not covered)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" name="正方形/長方形 114"/>
          <p:cNvSpPr>
            <a:spLocks noChangeArrowheads="1"/>
          </p:cNvSpPr>
          <p:nvPr/>
        </p:nvSpPr>
        <p:spPr bwMode="auto">
          <a:xfrm>
            <a:off x="5579165" y="2529625"/>
            <a:ext cx="3377291" cy="4462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(*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1) Note that those are theoretical values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</a:t>
            </a:r>
          </a:p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1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    </a:t>
            </a:r>
            <a:r>
              <a:rPr lang="en-US" altLang="ja-JP" sz="11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are not guaranteed.</a:t>
            </a:r>
            <a:endParaRPr kumimoji="1" lang="en-US" altLang="ja-JP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/>
          <p:cNvSpPr txBox="1">
            <a:spLocks/>
          </p:cNvSpPr>
          <p:nvPr/>
        </p:nvSpPr>
        <p:spPr>
          <a:xfrm>
            <a:off x="280329" y="70060"/>
            <a:ext cx="8464073" cy="531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1800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l">
              <a:defRPr/>
            </a:pPr>
            <a:r>
              <a:rPr lang="en-US" altLang="ja-JP" sz="24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4. Restrictions</a:t>
            </a:r>
            <a:endParaRPr lang="ja-JP" altLang="en-US" sz="2400" dirty="0">
              <a:solidFill>
                <a:sysClr val="window" lastClr="FFFFFF"/>
              </a:solidFill>
              <a:latin typeface="Calibri" panose="020F0502020204030204" pitchFamily="34" charset="0"/>
              <a:ea typeface="Yu Gothic UI Semibold" panose="020B07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5608" y="969497"/>
            <a:ext cx="8291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This application does </a:t>
            </a:r>
            <a:r>
              <a:rPr lang="en-US" altLang="ja-JP" sz="1600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work when “90°” or “270°” is selected for [Image rotation].</a:t>
            </a:r>
            <a:endParaRPr lang="ja-JP" altLang="en-US" sz="1600" dirty="0"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5609" y="1749515"/>
            <a:ext cx="6966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This application may </a:t>
            </a:r>
            <a:r>
              <a:rPr lang="en-US" altLang="ja-JP" sz="1600" u="sng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not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detect non-mask wearers when:</a:t>
            </a:r>
            <a:endParaRPr lang="ja-JP" altLang="en-US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wearing a mask under the chin and the nose and mouth are not covered</a:t>
            </a:r>
          </a:p>
          <a:p>
            <a:pPr lvl="0" defTabSz="914400">
              <a:defRPr/>
            </a:pP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   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covering the mouth with a hand and so on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ja-JP" altLang="en-US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outline of the mouth is covered with beard</a:t>
            </a:r>
          </a:p>
          <a:p>
            <a:pPr lvl="0" defTabSz="914400">
              <a:defRPr/>
            </a:pPr>
            <a:endParaRPr lang="en-US" altLang="ja-JP" sz="8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This application may detect the followings as non-mask wearers:</a:t>
            </a:r>
            <a:endParaRPr lang="ja-JP" altLang="en-US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ja-JP" altLang="en-US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　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-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dolls,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human in a poster,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and so on</a:t>
            </a:r>
            <a:endParaRPr lang="en-US" altLang="ja-JP" sz="1600" dirty="0"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正方形/長方形 114"/>
          <p:cNvSpPr>
            <a:spLocks noChangeArrowheads="1"/>
          </p:cNvSpPr>
          <p:nvPr/>
        </p:nvSpPr>
        <p:spPr bwMode="auto">
          <a:xfrm>
            <a:off x="0" y="624283"/>
            <a:ext cx="87108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noProof="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Software specification related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正方形/長方形 114"/>
          <p:cNvSpPr>
            <a:spLocks noChangeArrowheads="1"/>
          </p:cNvSpPr>
          <p:nvPr/>
        </p:nvSpPr>
        <p:spPr bwMode="auto">
          <a:xfrm>
            <a:off x="69715" y="3566821"/>
            <a:ext cx="685214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Other</a:t>
            </a:r>
          </a:p>
        </p:txBody>
      </p:sp>
      <p:sp>
        <p:nvSpPr>
          <p:cNvPr id="8" name="正方形/長方形 114"/>
          <p:cNvSpPr>
            <a:spLocks noChangeArrowheads="1"/>
          </p:cNvSpPr>
          <p:nvPr/>
        </p:nvSpPr>
        <p:spPr bwMode="auto">
          <a:xfrm>
            <a:off x="13252" y="1424582"/>
            <a:ext cx="685214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36" marR="0" lvl="0" indent="-285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ja-JP" sz="2000" b="1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Performance related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5609" y="3879775"/>
            <a:ext cx="851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As for the restrictions when installing multiple extension software applications on a camera, refer to the support </a:t>
            </a:r>
            <a:r>
              <a:rPr lang="en-US" altLang="ja-JP" sz="1600" dirty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information “Compatibility list for extension software &lt;C0103&gt;” </a:t>
            </a:r>
            <a:r>
              <a:rPr lang="en-US" altLang="ja-JP" sz="1600" dirty="0" smtClean="0">
                <a:latin typeface="Calibri" panose="020F0502020204030204" pitchFamily="34" charset="0"/>
                <a:ea typeface="Yu Gothic UI" panose="020B0500000000000000" pitchFamily="50" charset="-128"/>
                <a:cs typeface="Calibri" panose="020F0502020204030204" pitchFamily="34" charset="0"/>
              </a:rPr>
              <a:t>at the link below.</a:t>
            </a:r>
          </a:p>
          <a:p>
            <a:pPr lvl="0">
              <a:defRPr/>
            </a:pPr>
            <a:r>
              <a:rPr lang="en-US" altLang="ja-JP" sz="1600" u="sng" dirty="0">
                <a:solidFill>
                  <a:schemeClr val="accent5"/>
                </a:solidFill>
              </a:rPr>
              <a:t>https://i-pro.com/global/en/surveillance/training-support/support/technical-information</a:t>
            </a:r>
            <a:endParaRPr lang="ja-JP" altLang="en-US" sz="1600" dirty="0">
              <a:solidFill>
                <a:schemeClr val="accent5"/>
              </a:solidFill>
              <a:effectLst/>
              <a:latin typeface="Calibri" panose="020F0502020204030204" pitchFamily="34" charset="0"/>
              <a:ea typeface="Yu Gothic UI" panose="020B05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624084" y="2092195"/>
            <a:ext cx="6995916" cy="58477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altLang="ja-JP" sz="3200" b="1" dirty="0">
                <a:solidFill>
                  <a:prstClr val="white"/>
                </a:solidFill>
                <a:latin typeface="Calibri" panose="020F0502020204030204" pitchFamily="34" charset="0"/>
                <a:ea typeface="Yu Gothic UI Semibold" panose="020B0700000000000000" pitchFamily="50" charset="-128"/>
                <a:cs typeface="Calibri" panose="020F0502020204030204" pitchFamily="34" charset="0"/>
              </a:rPr>
              <a:t>Installation &amp; Setup Guide</a:t>
            </a:r>
          </a:p>
        </p:txBody>
      </p:sp>
    </p:spTree>
    <p:extLst>
      <p:ext uri="{BB962C8B-B14F-4D97-AF65-F5344CB8AC3E}">
        <p14:creationId xmlns:p14="http://schemas.microsoft.com/office/powerpoint/2010/main" val="577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4_3_pips_templateB_Tentative_青</Template>
  <TotalTime>0</TotalTime>
  <Words>2234</Words>
  <Application>Microsoft Office PowerPoint</Application>
  <PresentationFormat>画面に合わせる (16:9)</PresentationFormat>
  <Paragraphs>514</Paragraphs>
  <Slides>32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32</vt:i4>
      </vt:variant>
    </vt:vector>
  </HeadingPairs>
  <TitlesOfParts>
    <vt:vector size="56" baseType="lpstr">
      <vt:lpstr>HGPｺﾞｼｯｸE</vt:lpstr>
      <vt:lpstr>HGP創英角ｺﾞｼｯｸUB</vt:lpstr>
      <vt:lpstr>Meiryo UI</vt:lpstr>
      <vt:lpstr>ＭＳ Ｐゴシック</vt:lpstr>
      <vt:lpstr>Yu Gothic UI</vt:lpstr>
      <vt:lpstr>Yu Gothic UI Semibold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デザインの設定</vt:lpstr>
      <vt:lpstr>10_デザインの設定</vt:lpstr>
      <vt:lpstr>4_デザインの設定</vt:lpstr>
      <vt:lpstr>3_デザインの設定</vt:lpstr>
      <vt:lpstr>1_デザインの設定</vt:lpstr>
      <vt:lpstr>7_デザインの設定</vt:lpstr>
      <vt:lpstr>9_デザインの設定</vt:lpstr>
      <vt:lpstr>8_デザインの設定</vt:lpstr>
      <vt:lpstr>6_デザインの設定</vt:lpstr>
      <vt:lpstr>2_デザインの設定</vt:lpstr>
      <vt:lpstr>5_デザインの設定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2022-07-22T07:27:45Z</dcterms:created>
  <dcterms:modified xsi:type="dcterms:W3CDTF">2022-07-22T07:27:55Z</dcterms:modified>
</cp:coreProperties>
</file>